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94" r:id="rId5"/>
    <p:sldId id="292" r:id="rId6"/>
    <p:sldId id="293" r:id="rId7"/>
    <p:sldId id="268" r:id="rId8"/>
    <p:sldId id="326" r:id="rId9"/>
    <p:sldId id="324" r:id="rId10"/>
    <p:sldId id="267" r:id="rId11"/>
    <p:sldId id="295" r:id="rId12"/>
    <p:sldId id="280" r:id="rId13"/>
    <p:sldId id="310" r:id="rId14"/>
    <p:sldId id="313" r:id="rId15"/>
    <p:sldId id="314" r:id="rId16"/>
    <p:sldId id="327" r:id="rId17"/>
    <p:sldId id="328" r:id="rId18"/>
    <p:sldId id="320" r:id="rId19"/>
    <p:sldId id="321" r:id="rId20"/>
    <p:sldId id="322" r:id="rId21"/>
    <p:sldId id="323" r:id="rId22"/>
    <p:sldId id="297" r:id="rId23"/>
    <p:sldId id="309" r:id="rId24"/>
    <p:sldId id="312" r:id="rId25"/>
    <p:sldId id="296" r:id="rId26"/>
    <p:sldId id="300" r:id="rId27"/>
    <p:sldId id="298" r:id="rId28"/>
    <p:sldId id="303" r:id="rId29"/>
    <p:sldId id="304" r:id="rId30"/>
    <p:sldId id="301" r:id="rId31"/>
    <p:sldId id="302" r:id="rId32"/>
    <p:sldId id="305" r:id="rId33"/>
    <p:sldId id="315" r:id="rId34"/>
    <p:sldId id="316" r:id="rId35"/>
    <p:sldId id="318" r:id="rId36"/>
    <p:sldId id="319" r:id="rId37"/>
    <p:sldId id="325" r:id="rId38"/>
    <p:sldId id="26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Portaria MF nº 464/2018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Contribuição suplementar  (alíquotas ou aportes mensais)</a:t>
          </a:r>
        </a:p>
        <a:p>
          <a:r>
            <a:rPr lang="pt-BR" b="1" dirty="0" smtClean="0"/>
            <a:t>Segregação da massa</a:t>
          </a:r>
        </a:p>
        <a:p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Em complemento: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Aporte de bens, direitos e ativos, 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Contribuições... Normais ou suplementares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a cargo do ente poderão ser diferenciadas por massa de segurados sujeita a critérios legais de elegibilidade específicos, desde que o plano de custeio financie integralmente o custo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81C3CDD8-94F0-4B71-9351-6FFB951780DE}">
      <dgm:prSet/>
      <dgm:spPr/>
      <dgm:t>
        <a:bodyPr/>
        <a:lstStyle/>
        <a:p>
          <a:r>
            <a:rPr lang="pt-BR" b="1" dirty="0" smtClean="0"/>
            <a:t>Aperfeiçoamento da legislação do RPPS e dos processos de benefícios; </a:t>
          </a:r>
        </a:p>
      </dgm:t>
    </dgm:pt>
    <dgm:pt modelId="{3C022EF5-8D6A-4C24-9A1D-370D44CCC7C0}" type="parTrans" cxnId="{067B7ADB-3165-4E7E-A834-47C9BA8DD2AF}">
      <dgm:prSet/>
      <dgm:spPr/>
      <dgm:t>
        <a:bodyPr/>
        <a:lstStyle/>
        <a:p>
          <a:endParaRPr lang="pt-BR"/>
        </a:p>
      </dgm:t>
    </dgm:pt>
    <dgm:pt modelId="{14B33A76-FC01-4FB7-BD3F-5D05C8AD529E}" type="sibTrans" cxnId="{067B7ADB-3165-4E7E-A834-47C9BA8DD2AF}">
      <dgm:prSet/>
      <dgm:spPr/>
      <dgm:t>
        <a:bodyPr/>
        <a:lstStyle/>
        <a:p>
          <a:endParaRPr lang="pt-BR"/>
        </a:p>
      </dgm:t>
    </dgm:pt>
    <dgm:pt modelId="{0A426DB0-3AE0-4177-A440-A7B65074F2FF}">
      <dgm:prSet/>
      <dgm:spPr/>
      <dgm:t>
        <a:bodyPr/>
        <a:lstStyle/>
        <a:p>
          <a:r>
            <a:rPr lang="pt-BR" b="1" dirty="0" smtClean="0"/>
            <a:t>Adoção de medidas que visem à melhoria da gestão integrada dos ativos e passivos do RPPS e da identificação e controle dos riscos atuariais me</a:t>
          </a:r>
        </a:p>
      </dgm:t>
    </dgm:pt>
    <dgm:pt modelId="{DC1118BF-B50B-4908-BB98-C100C8BB6E83}" type="parTrans" cxnId="{3A344F92-113E-4B3B-987F-7CB5E2A3C9FC}">
      <dgm:prSet/>
      <dgm:spPr/>
      <dgm:t>
        <a:bodyPr/>
        <a:lstStyle/>
        <a:p>
          <a:endParaRPr lang="pt-BR"/>
        </a:p>
      </dgm:t>
    </dgm:pt>
    <dgm:pt modelId="{347C3BF1-C414-4589-8EDD-D54523C906F5}" type="sibTrans" cxnId="{3A344F92-113E-4B3B-987F-7CB5E2A3C9FC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5B99E5-7AAB-4EAA-B866-F77630F8883B}" type="presOf" srcId="{AC0C555E-258C-4F6D-9790-3BBEACF770A0}" destId="{84419651-5333-4ABB-BD2F-A7F8C0B09C22}" srcOrd="0" destOrd="0" presId="urn:microsoft.com/office/officeart/2008/layout/IncreasingCircleProcess"/>
    <dgm:cxn modelId="{94A3DFFB-FDD1-46FD-8A05-D36372AD6C38}" type="presOf" srcId="{133CD08A-E33B-4799-9D60-AAE4A43210D6}" destId="{276A2930-DE0C-41D0-B9C3-75569F765CA7}" srcOrd="0" destOrd="0" presId="urn:microsoft.com/office/officeart/2008/layout/IncreasingCircleProcess"/>
    <dgm:cxn modelId="{9FEF296A-51DA-4C61-B8F9-36005DE3B8B8}" type="presOf" srcId="{709DD2DC-252D-464E-8384-21B395C6F27B}" destId="{4DA18897-E948-48DE-8249-597189C27F61}" srcOrd="0" destOrd="0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22A9478E-42D4-49A9-8EA6-B4B99D2BB4AA}" type="presOf" srcId="{07976336-D878-484F-A47D-C6858504686A}" destId="{36E801C1-735F-45B6-BA56-7C7B42BE40AD}" srcOrd="0" destOrd="0" presId="urn:microsoft.com/office/officeart/2008/layout/IncreasingCircleProcess"/>
    <dgm:cxn modelId="{3E435094-7D1E-484D-B1AA-6BE9BB76516D}" type="presOf" srcId="{0A426DB0-3AE0-4177-A440-A7B65074F2FF}" destId="{84419651-5333-4ABB-BD2F-A7F8C0B09C22}" srcOrd="0" destOrd="2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A2E4F3A4-6935-4640-8291-E4A1481A0B6C}" type="presOf" srcId="{81C3CDD8-94F0-4B71-9351-6FFB951780DE}" destId="{84419651-5333-4ABB-BD2F-A7F8C0B09C22}" srcOrd="0" destOrd="1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30343FCC-F487-4414-AC07-A36E4E208431}" type="presOf" srcId="{35541D82-67F0-484D-BB0D-4B5955B5C839}" destId="{F9BD5861-19E1-4481-9A6D-74ACDD6F5ED0}" srcOrd="0" destOrd="0" presId="urn:microsoft.com/office/officeart/2008/layout/IncreasingCircleProcess"/>
    <dgm:cxn modelId="{30A67F05-C20B-4349-8A57-76B780853948}" type="presOf" srcId="{838D39BE-BB2C-4F99-B020-32E27BB575D4}" destId="{3F8711C5-3149-4638-B03F-98F0BD37442E}" srcOrd="0" destOrd="0" presId="urn:microsoft.com/office/officeart/2008/layout/IncreasingCircleProcess"/>
    <dgm:cxn modelId="{067B7ADB-3165-4E7E-A834-47C9BA8DD2AF}" srcId="{838D39BE-BB2C-4F99-B020-32E27BB575D4}" destId="{81C3CDD8-94F0-4B71-9351-6FFB951780DE}" srcOrd="1" destOrd="0" parTransId="{3C022EF5-8D6A-4C24-9A1D-370D44CCC7C0}" sibTransId="{14B33A76-FC01-4FB7-BD3F-5D05C8AD529E}"/>
    <dgm:cxn modelId="{3A344F92-113E-4B3B-987F-7CB5E2A3C9FC}" srcId="{838D39BE-BB2C-4F99-B020-32E27BB575D4}" destId="{0A426DB0-3AE0-4177-A440-A7B65074F2FF}" srcOrd="2" destOrd="0" parTransId="{DC1118BF-B50B-4908-BB98-C100C8BB6E83}" sibTransId="{347C3BF1-C414-4589-8EDD-D54523C906F5}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70A9F719-A5C2-417A-9618-C31C511FAEF5}" type="presOf" srcId="{FC6FF908-0D59-4AE8-AC32-0EA84938C789}" destId="{74EF9039-7E8B-42E3-BBFD-2749BF612619}" srcOrd="0" destOrd="0" presId="urn:microsoft.com/office/officeart/2008/layout/IncreasingCircleProcess"/>
    <dgm:cxn modelId="{49CF1E2E-2491-4C3B-8654-72C12DFBDBE8}" type="presParOf" srcId="{74EF9039-7E8B-42E3-BBFD-2749BF612619}" destId="{99B26682-2F52-4C36-A894-D4492E1AC2C0}" srcOrd="0" destOrd="0" presId="urn:microsoft.com/office/officeart/2008/layout/IncreasingCircleProcess"/>
    <dgm:cxn modelId="{3EF8472C-EE0D-4A36-82C7-54F303CDFEBE}" type="presParOf" srcId="{99B26682-2F52-4C36-A894-D4492E1AC2C0}" destId="{A8E82347-D686-4B91-AA66-C2E592F8B5FF}" srcOrd="0" destOrd="0" presId="urn:microsoft.com/office/officeart/2008/layout/IncreasingCircleProcess"/>
    <dgm:cxn modelId="{DA31E904-E09A-4FF9-8A25-32A3C89DB2B3}" type="presParOf" srcId="{99B26682-2F52-4C36-A894-D4492E1AC2C0}" destId="{4D3FC593-F38E-4002-98CE-107545F1C249}" srcOrd="1" destOrd="0" presId="urn:microsoft.com/office/officeart/2008/layout/IncreasingCircleProcess"/>
    <dgm:cxn modelId="{6D8FEC31-C17D-468B-86FB-F4FF22FE0D3E}" type="presParOf" srcId="{99B26682-2F52-4C36-A894-D4492E1AC2C0}" destId="{36E801C1-735F-45B6-BA56-7C7B42BE40AD}" srcOrd="2" destOrd="0" presId="urn:microsoft.com/office/officeart/2008/layout/IncreasingCircleProcess"/>
    <dgm:cxn modelId="{EFDB9564-4461-4551-9BEA-3F0D4492214A}" type="presParOf" srcId="{99B26682-2F52-4C36-A894-D4492E1AC2C0}" destId="{4DA18897-E948-48DE-8249-597189C27F61}" srcOrd="3" destOrd="0" presId="urn:microsoft.com/office/officeart/2008/layout/IncreasingCircleProcess"/>
    <dgm:cxn modelId="{DDAFBA2A-A688-4C7E-B147-E4A655AAF050}" type="presParOf" srcId="{74EF9039-7E8B-42E3-BBFD-2749BF612619}" destId="{9BEF8B0F-587A-4BE7-8E2F-CF5070D0DB64}" srcOrd="1" destOrd="0" presId="urn:microsoft.com/office/officeart/2008/layout/IncreasingCircleProcess"/>
    <dgm:cxn modelId="{815605FF-6633-4DEE-B23D-C007E01CF5B0}" type="presParOf" srcId="{74EF9039-7E8B-42E3-BBFD-2749BF612619}" destId="{C9E269C8-3312-448E-B62A-AA916118B612}" srcOrd="2" destOrd="0" presId="urn:microsoft.com/office/officeart/2008/layout/IncreasingCircleProcess"/>
    <dgm:cxn modelId="{E2979895-36B6-4F8A-87FD-C64CEF4FB208}" type="presParOf" srcId="{C9E269C8-3312-448E-B62A-AA916118B612}" destId="{58C351DA-BA2C-4005-9F8E-6717B2C2EC43}" srcOrd="0" destOrd="0" presId="urn:microsoft.com/office/officeart/2008/layout/IncreasingCircleProcess"/>
    <dgm:cxn modelId="{8C37B184-DCE5-43BB-891D-BCAD0E9300A1}" type="presParOf" srcId="{C9E269C8-3312-448E-B62A-AA916118B612}" destId="{4D41CF06-51CC-4E50-90E6-90A6F9FF58EB}" srcOrd="1" destOrd="0" presId="urn:microsoft.com/office/officeart/2008/layout/IncreasingCircleProcess"/>
    <dgm:cxn modelId="{2A556B96-3E1D-4D78-8826-20102A5D0809}" type="presParOf" srcId="{C9E269C8-3312-448E-B62A-AA916118B612}" destId="{84419651-5333-4ABB-BD2F-A7F8C0B09C22}" srcOrd="2" destOrd="0" presId="urn:microsoft.com/office/officeart/2008/layout/IncreasingCircleProcess"/>
    <dgm:cxn modelId="{C393224D-1E21-44ED-84C1-57CAB327D3A1}" type="presParOf" srcId="{C9E269C8-3312-448E-B62A-AA916118B612}" destId="{3F8711C5-3149-4638-B03F-98F0BD37442E}" srcOrd="3" destOrd="0" presId="urn:microsoft.com/office/officeart/2008/layout/IncreasingCircleProcess"/>
    <dgm:cxn modelId="{A47EFBB3-4B36-4BBA-BC56-C86D198CAA5E}" type="presParOf" srcId="{74EF9039-7E8B-42E3-BBFD-2749BF612619}" destId="{4A717A0C-0327-44E5-A9E0-3EA5F15D8E22}" srcOrd="3" destOrd="0" presId="urn:microsoft.com/office/officeart/2008/layout/IncreasingCircleProcess"/>
    <dgm:cxn modelId="{6785FEF4-BBE8-45AD-A875-7767D995DA88}" type="presParOf" srcId="{74EF9039-7E8B-42E3-BBFD-2749BF612619}" destId="{726245E9-1676-4BBC-A77A-584E2C717251}" srcOrd="4" destOrd="0" presId="urn:microsoft.com/office/officeart/2008/layout/IncreasingCircleProcess"/>
    <dgm:cxn modelId="{03B7CDAB-6108-48EA-887B-46F77DC29ADD}" type="presParOf" srcId="{726245E9-1676-4BBC-A77A-584E2C717251}" destId="{1AE3EFAB-FB08-46F4-8D1D-25AA5310E18E}" srcOrd="0" destOrd="0" presId="urn:microsoft.com/office/officeart/2008/layout/IncreasingCircleProcess"/>
    <dgm:cxn modelId="{03D153EB-00FF-4EE1-9FD9-9D5EC2845090}" type="presParOf" srcId="{726245E9-1676-4BBC-A77A-584E2C717251}" destId="{33EC7F9D-0CFA-49F9-AFAA-AD4A3D6BB190}" srcOrd="1" destOrd="0" presId="urn:microsoft.com/office/officeart/2008/layout/IncreasingCircleProcess"/>
    <dgm:cxn modelId="{78C4BFAA-13AA-44B6-B1A7-FCDC4E8CFABA}" type="presParOf" srcId="{726245E9-1676-4BBC-A77A-584E2C717251}" destId="{276A2930-DE0C-41D0-B9C3-75569F765CA7}" srcOrd="2" destOrd="0" presId="urn:microsoft.com/office/officeart/2008/layout/IncreasingCircleProcess"/>
    <dgm:cxn modelId="{C4BE3152-E476-45E3-9057-01B021803156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Art. 249 CF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fundos integrados pelos recursos provenientes de contribuições e por bens, direitos e ativos de qualquer natureza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Art. 6º Lei 9.717/98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Facultada à União, aos Estados, ao Distrito Federal e aos Municípios, a constituição de fundos integrados de bens, direitos e ativos, com finalidade previdenciária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Portaria MPS 402/2008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Vedada a dação de bens, direitos e demais ativos de qualquer natureza para o pagamento de débitos com o RPPS, excetuada a amortização do déficit atuarial</a:t>
          </a:r>
          <a:endParaRPr lang="pt-BR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A1217B6C-89DF-4231-8E19-FC636AC7DCEC}" type="presOf" srcId="{35541D82-67F0-484D-BB0D-4B5955B5C839}" destId="{F9BD5861-19E1-4481-9A6D-74ACDD6F5ED0}" srcOrd="0" destOrd="0" presId="urn:microsoft.com/office/officeart/2008/layout/IncreasingCircleProcess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DF695AE1-B3A8-4BBF-9AA1-5F59DC1274D5}" type="presOf" srcId="{FC6FF908-0D59-4AE8-AC32-0EA84938C789}" destId="{74EF9039-7E8B-42E3-BBFD-2749BF612619}" srcOrd="0" destOrd="0" presId="urn:microsoft.com/office/officeart/2008/layout/IncreasingCircleProcess"/>
    <dgm:cxn modelId="{9CF8E9ED-F290-4785-AF4C-18ACB3E77C04}" type="presOf" srcId="{709DD2DC-252D-464E-8384-21B395C6F27B}" destId="{4DA18897-E948-48DE-8249-597189C27F61}" srcOrd="0" destOrd="0" presId="urn:microsoft.com/office/officeart/2008/layout/IncreasingCircleProcess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7D43CEB0-F55A-4954-BB68-F380C699E735}" type="presOf" srcId="{AC0C555E-258C-4F6D-9790-3BBEACF770A0}" destId="{84419651-5333-4ABB-BD2F-A7F8C0B09C22}" srcOrd="0" destOrd="0" presId="urn:microsoft.com/office/officeart/2008/layout/IncreasingCircleProcess"/>
    <dgm:cxn modelId="{9A4C7442-EF6A-42C6-A637-DDE970041F78}" type="presOf" srcId="{838D39BE-BB2C-4F99-B020-32E27BB575D4}" destId="{3F8711C5-3149-4638-B03F-98F0BD37442E}" srcOrd="0" destOrd="0" presId="urn:microsoft.com/office/officeart/2008/layout/IncreasingCircleProcess"/>
    <dgm:cxn modelId="{B640BFCA-F473-4E34-823D-6E4D041F2F02}" type="presOf" srcId="{07976336-D878-484F-A47D-C6858504686A}" destId="{36E801C1-735F-45B6-BA56-7C7B42BE40AD}" srcOrd="0" destOrd="0" presId="urn:microsoft.com/office/officeart/2008/layout/IncreasingCircleProcess"/>
    <dgm:cxn modelId="{1C26F8A2-11CA-4BDD-BF53-4D39914EADBB}" type="presOf" srcId="{133CD08A-E33B-4799-9D60-AAE4A43210D6}" destId="{276A2930-DE0C-41D0-B9C3-75569F765CA7}" srcOrd="0" destOrd="0" presId="urn:microsoft.com/office/officeart/2008/layout/IncreasingCircleProcess"/>
    <dgm:cxn modelId="{3CDB1E45-A31D-44DC-AC0B-EBDC44755167}" type="presParOf" srcId="{74EF9039-7E8B-42E3-BBFD-2749BF612619}" destId="{99B26682-2F52-4C36-A894-D4492E1AC2C0}" srcOrd="0" destOrd="0" presId="urn:microsoft.com/office/officeart/2008/layout/IncreasingCircleProcess"/>
    <dgm:cxn modelId="{812805FB-A5B7-4CE3-B01C-2F13E2C7FCFA}" type="presParOf" srcId="{99B26682-2F52-4C36-A894-D4492E1AC2C0}" destId="{A8E82347-D686-4B91-AA66-C2E592F8B5FF}" srcOrd="0" destOrd="0" presId="urn:microsoft.com/office/officeart/2008/layout/IncreasingCircleProcess"/>
    <dgm:cxn modelId="{83AAB0DC-EBCF-4445-AFF0-A68613192FCA}" type="presParOf" srcId="{99B26682-2F52-4C36-A894-D4492E1AC2C0}" destId="{4D3FC593-F38E-4002-98CE-107545F1C249}" srcOrd="1" destOrd="0" presId="urn:microsoft.com/office/officeart/2008/layout/IncreasingCircleProcess"/>
    <dgm:cxn modelId="{36561A02-5CE8-4D15-92CD-4F3CFD144EEC}" type="presParOf" srcId="{99B26682-2F52-4C36-A894-D4492E1AC2C0}" destId="{36E801C1-735F-45B6-BA56-7C7B42BE40AD}" srcOrd="2" destOrd="0" presId="urn:microsoft.com/office/officeart/2008/layout/IncreasingCircleProcess"/>
    <dgm:cxn modelId="{F7CCA538-DC74-488D-976A-FBB676E3C9D7}" type="presParOf" srcId="{99B26682-2F52-4C36-A894-D4492E1AC2C0}" destId="{4DA18897-E948-48DE-8249-597189C27F61}" srcOrd="3" destOrd="0" presId="urn:microsoft.com/office/officeart/2008/layout/IncreasingCircleProcess"/>
    <dgm:cxn modelId="{77FE439D-984D-4ECD-9839-C4D86E8611C1}" type="presParOf" srcId="{74EF9039-7E8B-42E3-BBFD-2749BF612619}" destId="{9BEF8B0F-587A-4BE7-8E2F-CF5070D0DB64}" srcOrd="1" destOrd="0" presId="urn:microsoft.com/office/officeart/2008/layout/IncreasingCircleProcess"/>
    <dgm:cxn modelId="{F498A738-B112-410A-949B-98CABB0DC2E6}" type="presParOf" srcId="{74EF9039-7E8B-42E3-BBFD-2749BF612619}" destId="{C9E269C8-3312-448E-B62A-AA916118B612}" srcOrd="2" destOrd="0" presId="urn:microsoft.com/office/officeart/2008/layout/IncreasingCircleProcess"/>
    <dgm:cxn modelId="{C5743B07-1D99-4258-B37A-D425AB4CAD57}" type="presParOf" srcId="{C9E269C8-3312-448E-B62A-AA916118B612}" destId="{58C351DA-BA2C-4005-9F8E-6717B2C2EC43}" srcOrd="0" destOrd="0" presId="urn:microsoft.com/office/officeart/2008/layout/IncreasingCircleProcess"/>
    <dgm:cxn modelId="{5EFDCAAD-1C6C-4216-B631-6BB4CA5435F8}" type="presParOf" srcId="{C9E269C8-3312-448E-B62A-AA916118B612}" destId="{4D41CF06-51CC-4E50-90E6-90A6F9FF58EB}" srcOrd="1" destOrd="0" presId="urn:microsoft.com/office/officeart/2008/layout/IncreasingCircleProcess"/>
    <dgm:cxn modelId="{B140DC59-3E82-4BFB-993A-DBA4F4B4C636}" type="presParOf" srcId="{C9E269C8-3312-448E-B62A-AA916118B612}" destId="{84419651-5333-4ABB-BD2F-A7F8C0B09C22}" srcOrd="2" destOrd="0" presId="urn:microsoft.com/office/officeart/2008/layout/IncreasingCircleProcess"/>
    <dgm:cxn modelId="{B0D8A77C-DC4F-49AA-BF5C-319B1C472030}" type="presParOf" srcId="{C9E269C8-3312-448E-B62A-AA916118B612}" destId="{3F8711C5-3149-4638-B03F-98F0BD37442E}" srcOrd="3" destOrd="0" presId="urn:microsoft.com/office/officeart/2008/layout/IncreasingCircleProcess"/>
    <dgm:cxn modelId="{DC5AFA20-E777-4A3B-BC6E-8051E027BAD3}" type="presParOf" srcId="{74EF9039-7E8B-42E3-BBFD-2749BF612619}" destId="{4A717A0C-0327-44E5-A9E0-3EA5F15D8E22}" srcOrd="3" destOrd="0" presId="urn:microsoft.com/office/officeart/2008/layout/IncreasingCircleProcess"/>
    <dgm:cxn modelId="{08E9F554-112A-40E3-B1B4-55F3BEAB8E23}" type="presParOf" srcId="{74EF9039-7E8B-42E3-BBFD-2749BF612619}" destId="{726245E9-1676-4BBC-A77A-584E2C717251}" srcOrd="4" destOrd="0" presId="urn:microsoft.com/office/officeart/2008/layout/IncreasingCircleProcess"/>
    <dgm:cxn modelId="{47A3FAA9-7952-4885-98EA-66CB6AB6476F}" type="presParOf" srcId="{726245E9-1676-4BBC-A77A-584E2C717251}" destId="{1AE3EFAB-FB08-46F4-8D1D-25AA5310E18E}" srcOrd="0" destOrd="0" presId="urn:microsoft.com/office/officeart/2008/layout/IncreasingCircleProcess"/>
    <dgm:cxn modelId="{2EE2AA0B-DF95-4B80-838A-5721B69812D2}" type="presParOf" srcId="{726245E9-1676-4BBC-A77A-584E2C717251}" destId="{33EC7F9D-0CFA-49F9-AFAA-AD4A3D6BB190}" srcOrd="1" destOrd="0" presId="urn:microsoft.com/office/officeart/2008/layout/IncreasingCircleProcess"/>
    <dgm:cxn modelId="{C8D911D5-6A48-4E19-8A95-F0743705ACA4}" type="presParOf" srcId="{726245E9-1676-4BBC-A77A-584E2C717251}" destId="{276A2930-DE0C-41D0-B9C3-75569F765CA7}" srcOrd="2" destOrd="0" presId="urn:microsoft.com/office/officeart/2008/layout/IncreasingCircleProcess"/>
    <dgm:cxn modelId="{683CEBAB-152D-4CF5-8E57-72B118F9EE92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Portaria MPS 402/2008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Vinculados por lei ao RPPS;</a:t>
          </a:r>
        </a:p>
        <a:p>
          <a:r>
            <a:rPr lang="pt-BR" b="1" dirty="0" smtClean="0"/>
            <a:t>Precedida de criteriosa avaliação do valor de mercado dos bens, direitos e demais ativos.</a:t>
          </a:r>
        </a:p>
        <a:p>
          <a:r>
            <a:rPr lang="pt-BR" b="1" dirty="0" smtClean="0"/>
            <a:t>Liquidez em prazo compatível com as obrigações do plano de benefícios</a:t>
          </a:r>
          <a:endParaRPr lang="pt-BR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1AB816F9-B786-4F0C-9475-193C804560C3}">
      <dgm:prSet phldrT="[Texto]"/>
      <dgm:spPr/>
      <dgm:t>
        <a:bodyPr/>
        <a:lstStyle/>
        <a:p>
          <a:r>
            <a:rPr lang="pt-BR" b="1" dirty="0" smtClean="0"/>
            <a:t>Vedada a dação de bens, direitos e demais ativos de qualquer natureza para o pagamento de débitos com o RPPS, excetuada a amortização do déficit atuarial</a:t>
          </a:r>
          <a:endParaRPr lang="pt-BR" dirty="0"/>
        </a:p>
      </dgm:t>
    </dgm:pt>
    <dgm:pt modelId="{80A79860-A15A-4CB3-BCB8-5EACBE424AB0}" type="parTrans" cxnId="{FA3A9BCA-E505-4BB9-85AD-608FCEF1D28D}">
      <dgm:prSet/>
      <dgm:spPr/>
      <dgm:t>
        <a:bodyPr/>
        <a:lstStyle/>
        <a:p>
          <a:endParaRPr lang="pt-BR"/>
        </a:p>
      </dgm:t>
    </dgm:pt>
    <dgm:pt modelId="{0A4BB743-D302-4012-A011-4B0DE5243AA6}" type="sibTrans" cxnId="{FA3A9BCA-E505-4BB9-85AD-608FCEF1D28D}">
      <dgm:prSet/>
      <dgm:spPr/>
      <dgm:t>
        <a:bodyPr/>
        <a:lstStyle/>
        <a:p>
          <a:endParaRPr lang="pt-BR"/>
        </a:p>
      </dgm:t>
    </dgm:pt>
    <dgm:pt modelId="{5E2C1039-5DF6-45B3-A5D7-25376C8A38C5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Parâmetros Portaria 402/2008</a:t>
          </a:r>
          <a:endParaRPr lang="pt-BR" dirty="0"/>
        </a:p>
      </dgm:t>
    </dgm:pt>
    <dgm:pt modelId="{3B999F95-1D9A-444D-8CE5-2A1BD9895055}" type="parTrans" cxnId="{3BBF45F8-62A2-41A9-9C29-0120D60EC3F3}">
      <dgm:prSet/>
      <dgm:spPr/>
      <dgm:t>
        <a:bodyPr/>
        <a:lstStyle/>
        <a:p>
          <a:endParaRPr lang="pt-BR"/>
        </a:p>
      </dgm:t>
    </dgm:pt>
    <dgm:pt modelId="{5E13D225-0E2C-4FA1-98D3-7062122E93EC}" type="sibTrans" cxnId="{3BBF45F8-62A2-41A9-9C29-0120D60EC3F3}">
      <dgm:prSet/>
      <dgm:spPr/>
      <dgm:t>
        <a:bodyPr/>
        <a:lstStyle/>
        <a:p>
          <a:endParaRPr lang="pt-BR"/>
        </a:p>
      </dgm:t>
    </dgm:pt>
    <dgm:pt modelId="{0DF6623D-D66E-485C-A544-00DAE16814AA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Portaria MF 464/2018</a:t>
          </a:r>
          <a:endParaRPr lang="pt-BR" b="1" dirty="0">
            <a:solidFill>
              <a:srgbClr val="1F4E79"/>
            </a:solidFill>
          </a:endParaRPr>
        </a:p>
      </dgm:t>
    </dgm:pt>
    <dgm:pt modelId="{2D11EB31-CC80-4975-B098-2B25727E44FB}" type="sibTrans" cxnId="{9DCD35C8-CC02-4D24-B826-9AFB3939C05B}">
      <dgm:prSet/>
      <dgm:spPr/>
      <dgm:t>
        <a:bodyPr/>
        <a:lstStyle/>
        <a:p>
          <a:endParaRPr lang="pt-BR"/>
        </a:p>
      </dgm:t>
    </dgm:pt>
    <dgm:pt modelId="{528982B4-2BFD-4ACD-8D98-A7EF997EF05A}" type="parTrans" cxnId="{9DCD35C8-CC02-4D24-B826-9AFB3939C05B}">
      <dgm:prSet/>
      <dgm:spPr/>
      <dgm:t>
        <a:bodyPr/>
        <a:lstStyle/>
        <a:p>
          <a:endParaRPr lang="pt-BR"/>
        </a:p>
      </dgm:t>
    </dgm:pt>
    <dgm:pt modelId="{08EC9CC9-B0ED-4756-8505-8C31FBB27648}">
      <dgm:prSet phldrT="[Texto]"/>
      <dgm:spPr/>
      <dgm:t>
        <a:bodyPr/>
        <a:lstStyle/>
        <a:p>
          <a:r>
            <a:rPr lang="pt-BR" b="1" dirty="0" smtClean="0"/>
            <a:t>Não podem ser usados para quitar contribuições vencidas;</a:t>
          </a:r>
        </a:p>
        <a:p>
          <a:r>
            <a:rPr lang="pt-BR" b="1" dirty="0" smtClean="0"/>
            <a:t>Para as contribuições vincendas e alteração plano de amortização, somente se reconhecidos contábil e juridicamente como ativos garantidores do plano de benefícios do RPPS </a:t>
          </a:r>
          <a:endParaRPr lang="pt-BR" b="1" dirty="0"/>
        </a:p>
      </dgm:t>
    </dgm:pt>
    <dgm:pt modelId="{30CF9647-2436-462D-AF5F-4F210E869298}" type="parTrans" cxnId="{F59488CD-83E2-4B32-93BF-436EDD55577E}">
      <dgm:prSet/>
      <dgm:spPr/>
      <dgm:t>
        <a:bodyPr/>
        <a:lstStyle/>
        <a:p>
          <a:endParaRPr lang="pt-BR"/>
        </a:p>
      </dgm:t>
    </dgm:pt>
    <dgm:pt modelId="{F54ECC1C-0E6E-42C4-BB74-C90DC57D5857}" type="sibTrans" cxnId="{F59488CD-83E2-4B32-93BF-436EDD55577E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DA697032-DF50-47EE-BBB0-7121A1E9EBBF}" type="pres">
      <dgm:prSet presAssocID="{5E2C1039-5DF6-45B3-A5D7-25376C8A38C5}" presName="composite" presStyleCnt="0"/>
      <dgm:spPr/>
    </dgm:pt>
    <dgm:pt modelId="{5D51D9CA-7232-4B4E-94D5-B9EE2082BA43}" type="pres">
      <dgm:prSet presAssocID="{5E2C1039-5DF6-45B3-A5D7-25376C8A38C5}" presName="BackAccent" presStyleLbl="bgShp" presStyleIdx="1" presStyleCnt="3"/>
      <dgm:spPr/>
    </dgm:pt>
    <dgm:pt modelId="{F0DF17D7-F5CC-42C3-9B5B-756BCB90F391}" type="pres">
      <dgm:prSet presAssocID="{5E2C1039-5DF6-45B3-A5D7-25376C8A38C5}" presName="Accent" presStyleLbl="alignNode1" presStyleIdx="1" presStyleCnt="3"/>
      <dgm:spPr/>
    </dgm:pt>
    <dgm:pt modelId="{A1731B0B-E2E1-4F22-A9A4-209D2703DBB0}" type="pres">
      <dgm:prSet presAssocID="{5E2C1039-5DF6-45B3-A5D7-25376C8A38C5}" presName="Child" presStyleLbl="revTx" presStyleIdx="2" presStyleCnt="6" custScaleX="115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277FA-9BF5-4962-94D9-1C5D4AAA8677}" type="pres">
      <dgm:prSet presAssocID="{5E2C1039-5DF6-45B3-A5D7-25376C8A38C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A17B8-4897-4848-A582-16F536D421E7}" type="pres">
      <dgm:prSet presAssocID="{5E13D225-0E2C-4FA1-98D3-7062122E93EC}" presName="sibTrans" presStyleCnt="0"/>
      <dgm:spPr/>
    </dgm:pt>
    <dgm:pt modelId="{FE422C97-5AE8-4753-940A-ED31515A5547}" type="pres">
      <dgm:prSet presAssocID="{0DF6623D-D66E-485C-A544-00DAE16814AA}" presName="composite" presStyleCnt="0"/>
      <dgm:spPr/>
    </dgm:pt>
    <dgm:pt modelId="{801FD344-230A-49CE-A3AF-194C793D090C}" type="pres">
      <dgm:prSet presAssocID="{0DF6623D-D66E-485C-A544-00DAE16814AA}" presName="BackAccent" presStyleLbl="bgShp" presStyleIdx="2" presStyleCnt="3"/>
      <dgm:spPr/>
    </dgm:pt>
    <dgm:pt modelId="{E14D879D-8B47-45CC-8A28-33B7034767C6}" type="pres">
      <dgm:prSet presAssocID="{0DF6623D-D66E-485C-A544-00DAE16814AA}" presName="Accent" presStyleLbl="alignNode1" presStyleIdx="2" presStyleCnt="3"/>
      <dgm:spPr/>
    </dgm:pt>
    <dgm:pt modelId="{76002F9A-4FDE-4C73-821E-94F256A56FAB}" type="pres">
      <dgm:prSet presAssocID="{0DF6623D-D66E-485C-A544-00DAE16814AA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F8AEF7-0D37-48B2-9F7E-6053D8E1C558}" type="pres">
      <dgm:prSet presAssocID="{0DF6623D-D66E-485C-A544-00DAE16814AA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CD35C8-CC02-4D24-B826-9AFB3939C05B}" srcId="{FC6FF908-0D59-4AE8-AC32-0EA84938C789}" destId="{0DF6623D-D66E-485C-A544-00DAE16814AA}" srcOrd="2" destOrd="0" parTransId="{528982B4-2BFD-4ACD-8D98-A7EF997EF05A}" sibTransId="{2D11EB31-CC80-4975-B098-2B25727E44FB}"/>
    <dgm:cxn modelId="{E3F49548-69C8-4ED5-90B9-DF3B511511D6}" type="presOf" srcId="{07976336-D878-484F-A47D-C6858504686A}" destId="{A1731B0B-E2E1-4F22-A9A4-209D2703DBB0}" srcOrd="0" destOrd="0" presId="urn:microsoft.com/office/officeart/2008/layout/IncreasingCircleProcess"/>
    <dgm:cxn modelId="{7C7EBE68-535C-4AAC-AAF7-D2D7838911DF}" type="presOf" srcId="{709DD2DC-252D-464E-8384-21B395C6F27B}" destId="{4DA18897-E948-48DE-8249-597189C27F61}" srcOrd="0" destOrd="0" presId="urn:microsoft.com/office/officeart/2008/layout/IncreasingCircleProcess"/>
    <dgm:cxn modelId="{3BBF45F8-62A2-41A9-9C29-0120D60EC3F3}" srcId="{FC6FF908-0D59-4AE8-AC32-0EA84938C789}" destId="{5E2C1039-5DF6-45B3-A5D7-25376C8A38C5}" srcOrd="1" destOrd="0" parTransId="{3B999F95-1D9A-444D-8CE5-2A1BD9895055}" sibTransId="{5E13D225-0E2C-4FA1-98D3-7062122E93EC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03AD42D2-BED4-4536-9BC2-731472D6537A}" type="presOf" srcId="{0DF6623D-D66E-485C-A544-00DAE16814AA}" destId="{FBF8AEF7-0D37-48B2-9F7E-6053D8E1C558}" srcOrd="0" destOrd="0" presId="urn:microsoft.com/office/officeart/2008/layout/IncreasingCircleProcess"/>
    <dgm:cxn modelId="{FA3A9BCA-E505-4BB9-85AD-608FCEF1D28D}" srcId="{709DD2DC-252D-464E-8384-21B395C6F27B}" destId="{1AB816F9-B786-4F0C-9475-193C804560C3}" srcOrd="0" destOrd="0" parTransId="{80A79860-A15A-4CB3-BCB8-5EACBE424AB0}" sibTransId="{0A4BB743-D302-4012-A011-4B0DE5243AA6}"/>
    <dgm:cxn modelId="{E4C4F2A7-28DB-48BE-A45F-1B5F58286EA2}" type="presOf" srcId="{1AB816F9-B786-4F0C-9475-193C804560C3}" destId="{36E801C1-735F-45B6-BA56-7C7B42BE40AD}" srcOrd="0" destOrd="0" presId="urn:microsoft.com/office/officeart/2008/layout/IncreasingCircleProcess"/>
    <dgm:cxn modelId="{19E19F6F-71EC-4A95-B1FB-1705A8B4B49F}" srcId="{5E2C1039-5DF6-45B3-A5D7-25376C8A38C5}" destId="{07976336-D878-484F-A47D-C6858504686A}" srcOrd="0" destOrd="0" parTransId="{A17899D6-C887-458B-86E3-2B9E98BCF684}" sibTransId="{EC230BEF-D18C-4AD5-B1DC-7739A66F5A28}"/>
    <dgm:cxn modelId="{F59488CD-83E2-4B32-93BF-436EDD55577E}" srcId="{0DF6623D-D66E-485C-A544-00DAE16814AA}" destId="{08EC9CC9-B0ED-4756-8505-8C31FBB27648}" srcOrd="0" destOrd="0" parTransId="{30CF9647-2436-462D-AF5F-4F210E869298}" sibTransId="{F54ECC1C-0E6E-42C4-BB74-C90DC57D5857}"/>
    <dgm:cxn modelId="{108F53DF-45D3-4A69-947D-C940C680433F}" type="presOf" srcId="{5E2C1039-5DF6-45B3-A5D7-25376C8A38C5}" destId="{A75277FA-9BF5-4962-94D9-1C5D4AAA8677}" srcOrd="0" destOrd="0" presId="urn:microsoft.com/office/officeart/2008/layout/IncreasingCircleProcess"/>
    <dgm:cxn modelId="{6C266D0D-C1DC-4205-ABF8-2D40F7662F58}" type="presOf" srcId="{08EC9CC9-B0ED-4756-8505-8C31FBB27648}" destId="{76002F9A-4FDE-4C73-821E-94F256A56FAB}" srcOrd="0" destOrd="0" presId="urn:microsoft.com/office/officeart/2008/layout/IncreasingCircleProcess"/>
    <dgm:cxn modelId="{70EC8D65-5138-46F3-AF90-21E137DFE5E7}" type="presOf" srcId="{FC6FF908-0D59-4AE8-AC32-0EA84938C789}" destId="{74EF9039-7E8B-42E3-BBFD-2749BF612619}" srcOrd="0" destOrd="0" presId="urn:microsoft.com/office/officeart/2008/layout/IncreasingCircleProcess"/>
    <dgm:cxn modelId="{42E7E94B-7C77-4B07-8656-DE65643EDCB1}" type="presParOf" srcId="{74EF9039-7E8B-42E3-BBFD-2749BF612619}" destId="{99B26682-2F52-4C36-A894-D4492E1AC2C0}" srcOrd="0" destOrd="0" presId="urn:microsoft.com/office/officeart/2008/layout/IncreasingCircleProcess"/>
    <dgm:cxn modelId="{EDC275BA-4A54-4E16-A562-99EB615D8817}" type="presParOf" srcId="{99B26682-2F52-4C36-A894-D4492E1AC2C0}" destId="{A8E82347-D686-4B91-AA66-C2E592F8B5FF}" srcOrd="0" destOrd="0" presId="urn:microsoft.com/office/officeart/2008/layout/IncreasingCircleProcess"/>
    <dgm:cxn modelId="{4D3F2AB4-F5AA-476C-A851-C72CB2ADCEE2}" type="presParOf" srcId="{99B26682-2F52-4C36-A894-D4492E1AC2C0}" destId="{4D3FC593-F38E-4002-98CE-107545F1C249}" srcOrd="1" destOrd="0" presId="urn:microsoft.com/office/officeart/2008/layout/IncreasingCircleProcess"/>
    <dgm:cxn modelId="{D53732B2-B9C4-436C-8BBA-1D52F3BBA151}" type="presParOf" srcId="{99B26682-2F52-4C36-A894-D4492E1AC2C0}" destId="{36E801C1-735F-45B6-BA56-7C7B42BE40AD}" srcOrd="2" destOrd="0" presId="urn:microsoft.com/office/officeart/2008/layout/IncreasingCircleProcess"/>
    <dgm:cxn modelId="{021FB316-3A65-44B5-81E1-C7960A0083B4}" type="presParOf" srcId="{99B26682-2F52-4C36-A894-D4492E1AC2C0}" destId="{4DA18897-E948-48DE-8249-597189C27F61}" srcOrd="3" destOrd="0" presId="urn:microsoft.com/office/officeart/2008/layout/IncreasingCircleProcess"/>
    <dgm:cxn modelId="{8ABB5210-86F8-4B89-9DA5-909B16C3A124}" type="presParOf" srcId="{74EF9039-7E8B-42E3-BBFD-2749BF612619}" destId="{9BEF8B0F-587A-4BE7-8E2F-CF5070D0DB64}" srcOrd="1" destOrd="0" presId="urn:microsoft.com/office/officeart/2008/layout/IncreasingCircleProcess"/>
    <dgm:cxn modelId="{0A918C98-5D52-497C-9404-FADAD4FB516F}" type="presParOf" srcId="{74EF9039-7E8B-42E3-BBFD-2749BF612619}" destId="{DA697032-DF50-47EE-BBB0-7121A1E9EBBF}" srcOrd="2" destOrd="0" presId="urn:microsoft.com/office/officeart/2008/layout/IncreasingCircleProcess"/>
    <dgm:cxn modelId="{4956EF27-DF86-4E3F-8956-ED58FD899849}" type="presParOf" srcId="{DA697032-DF50-47EE-BBB0-7121A1E9EBBF}" destId="{5D51D9CA-7232-4B4E-94D5-B9EE2082BA43}" srcOrd="0" destOrd="0" presId="urn:microsoft.com/office/officeart/2008/layout/IncreasingCircleProcess"/>
    <dgm:cxn modelId="{5F30B70A-F9E0-4B88-BDD2-C26912257E20}" type="presParOf" srcId="{DA697032-DF50-47EE-BBB0-7121A1E9EBBF}" destId="{F0DF17D7-F5CC-42C3-9B5B-756BCB90F391}" srcOrd="1" destOrd="0" presId="urn:microsoft.com/office/officeart/2008/layout/IncreasingCircleProcess"/>
    <dgm:cxn modelId="{54753AD9-DC62-46C6-B269-D1DB65D3C2C1}" type="presParOf" srcId="{DA697032-DF50-47EE-BBB0-7121A1E9EBBF}" destId="{A1731B0B-E2E1-4F22-A9A4-209D2703DBB0}" srcOrd="2" destOrd="0" presId="urn:microsoft.com/office/officeart/2008/layout/IncreasingCircleProcess"/>
    <dgm:cxn modelId="{584830F0-B3DB-4BD2-A454-2668C3CD48CA}" type="presParOf" srcId="{DA697032-DF50-47EE-BBB0-7121A1E9EBBF}" destId="{A75277FA-9BF5-4962-94D9-1C5D4AAA8677}" srcOrd="3" destOrd="0" presId="urn:microsoft.com/office/officeart/2008/layout/IncreasingCircleProcess"/>
    <dgm:cxn modelId="{9B9CF463-8446-4386-B47E-7A9FE6294472}" type="presParOf" srcId="{74EF9039-7E8B-42E3-BBFD-2749BF612619}" destId="{85DA17B8-4897-4848-A582-16F536D421E7}" srcOrd="3" destOrd="0" presId="urn:microsoft.com/office/officeart/2008/layout/IncreasingCircleProcess"/>
    <dgm:cxn modelId="{6BC3A02C-B7B3-4972-B9CE-EEB99C680103}" type="presParOf" srcId="{74EF9039-7E8B-42E3-BBFD-2749BF612619}" destId="{FE422C97-5AE8-4753-940A-ED31515A5547}" srcOrd="4" destOrd="0" presId="urn:microsoft.com/office/officeart/2008/layout/IncreasingCircleProcess"/>
    <dgm:cxn modelId="{8AB207AE-848D-432B-94ED-549082EE8AE6}" type="presParOf" srcId="{FE422C97-5AE8-4753-940A-ED31515A5547}" destId="{801FD344-230A-49CE-A3AF-194C793D090C}" srcOrd="0" destOrd="0" presId="urn:microsoft.com/office/officeart/2008/layout/IncreasingCircleProcess"/>
    <dgm:cxn modelId="{3F77D36F-0F81-4635-88D8-6BB2FA79F59E}" type="presParOf" srcId="{FE422C97-5AE8-4753-940A-ED31515A5547}" destId="{E14D879D-8B47-45CC-8A28-33B7034767C6}" srcOrd="1" destOrd="0" presId="urn:microsoft.com/office/officeart/2008/layout/IncreasingCircleProcess"/>
    <dgm:cxn modelId="{932913AB-8FCE-45FA-BA4A-A0F7DF82AB2D}" type="presParOf" srcId="{FE422C97-5AE8-4753-940A-ED31515A5547}" destId="{76002F9A-4FDE-4C73-821E-94F256A56FAB}" srcOrd="2" destOrd="0" presId="urn:microsoft.com/office/officeart/2008/layout/IncreasingCircleProcess"/>
    <dgm:cxn modelId="{41C7BEB0-5A21-40C5-B795-7A36957F51DE}" type="presParOf" srcId="{FE422C97-5AE8-4753-940A-ED31515A5547}" destId="{FBF8AEF7-0D37-48B2-9F7E-6053D8E1C55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F8305-970A-497E-89F7-EF848FBAB5B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F8DC0A-EEDB-4B05-B3A0-90A984236C90}">
      <dgm:prSet phldrT="[Texto]"/>
      <dgm:spPr/>
      <dgm:t>
        <a:bodyPr/>
        <a:lstStyle/>
        <a:p>
          <a:r>
            <a:rPr lang="pt-BR" b="1" dirty="0" smtClean="0"/>
            <a:t>Parâmetros Portaria MF 464/2018</a:t>
          </a:r>
          <a:endParaRPr lang="pt-BR" b="1" dirty="0"/>
        </a:p>
      </dgm:t>
    </dgm:pt>
    <dgm:pt modelId="{34F46B46-716F-4EAD-843B-1C2354DE021F}" type="parTrans" cxnId="{84CD76F6-8A42-4334-91D5-6A33FE145A32}">
      <dgm:prSet/>
      <dgm:spPr/>
      <dgm:t>
        <a:bodyPr/>
        <a:lstStyle/>
        <a:p>
          <a:endParaRPr lang="pt-BR"/>
        </a:p>
      </dgm:t>
    </dgm:pt>
    <dgm:pt modelId="{1709F84E-3269-4B6E-9F4A-730BB2F8D3F6}" type="sibTrans" cxnId="{84CD76F6-8A42-4334-91D5-6A33FE145A32}">
      <dgm:prSet/>
      <dgm:spPr/>
      <dgm:t>
        <a:bodyPr/>
        <a:lstStyle/>
        <a:p>
          <a:endParaRPr lang="pt-BR"/>
        </a:p>
      </dgm:t>
    </dgm:pt>
    <dgm:pt modelId="{DAB6875C-F7B1-4A51-9D87-8D8134AA9AE0}">
      <dgm:prSet phldrT="[Texto]" custT="1"/>
      <dgm:spPr/>
      <dgm:t>
        <a:bodyPr/>
        <a:lstStyle/>
        <a:p>
          <a:r>
            <a:rPr lang="pt-BR" sz="2400" b="1" dirty="0" smtClean="0"/>
            <a:t>garantidas a solvência e a liquidez do plano de benefícios </a:t>
          </a:r>
          <a:endParaRPr lang="pt-BR" sz="2400" b="1" dirty="0"/>
        </a:p>
      </dgm:t>
    </dgm:pt>
    <dgm:pt modelId="{FC3CE6A5-414B-4C6A-B4A9-196F8C96BE66}" type="parTrans" cxnId="{E522332A-20A3-499E-A077-26739B47B5A7}">
      <dgm:prSet/>
      <dgm:spPr/>
      <dgm:t>
        <a:bodyPr/>
        <a:lstStyle/>
        <a:p>
          <a:endParaRPr lang="pt-BR"/>
        </a:p>
      </dgm:t>
    </dgm:pt>
    <dgm:pt modelId="{23219C5B-EB83-4302-929D-0268933ACFE6}" type="sibTrans" cxnId="{E522332A-20A3-499E-A077-26739B47B5A7}">
      <dgm:prSet/>
      <dgm:spPr/>
      <dgm:t>
        <a:bodyPr/>
        <a:lstStyle/>
        <a:p>
          <a:endParaRPr lang="pt-BR"/>
        </a:p>
      </dgm:t>
    </dgm:pt>
    <dgm:pt modelId="{ED926A1C-383B-4C2F-A0B2-2167B75EC357}">
      <dgm:prSet phldrT="[Texto]" custT="1"/>
      <dgm:spPr/>
      <dgm:t>
        <a:bodyPr/>
        <a:lstStyle/>
        <a:p>
          <a:r>
            <a:rPr lang="pt-BR" sz="2400" b="1" dirty="0" smtClean="0"/>
            <a:t>adequação do processo de análise e afetação aos princípios que regem a Administração Pública</a:t>
          </a:r>
          <a:endParaRPr lang="pt-BR" sz="2400" b="1" dirty="0"/>
        </a:p>
      </dgm:t>
    </dgm:pt>
    <dgm:pt modelId="{5D447E67-F20C-450E-BF94-B9EB0DFBE8D9}" type="parTrans" cxnId="{E5218391-0F04-48BA-8ABA-CCFD8CA1773F}">
      <dgm:prSet/>
      <dgm:spPr/>
      <dgm:t>
        <a:bodyPr/>
        <a:lstStyle/>
        <a:p>
          <a:endParaRPr lang="pt-BR"/>
        </a:p>
      </dgm:t>
    </dgm:pt>
    <dgm:pt modelId="{78DD3DCE-6432-432A-8B97-9C71B15F0CC2}" type="sibTrans" cxnId="{E5218391-0F04-48BA-8ABA-CCFD8CA1773F}">
      <dgm:prSet/>
      <dgm:spPr/>
      <dgm:t>
        <a:bodyPr/>
        <a:lstStyle/>
        <a:p>
          <a:endParaRPr lang="pt-BR"/>
        </a:p>
      </dgm:t>
    </dgm:pt>
    <dgm:pt modelId="{9C149390-1CF0-4624-B3D7-948434B5EC1B}">
      <dgm:prSet phldrT="[Texto]" custT="1"/>
      <dgm:spPr/>
      <dgm:t>
        <a:bodyPr/>
        <a:lstStyle/>
        <a:p>
          <a:r>
            <a:rPr lang="pt-BR" sz="2400" b="1" dirty="0" smtClean="0"/>
            <a:t>Precedido de estudo técnico e processo transparente de avaliação e análise de viabilidade econômico-financeira</a:t>
          </a:r>
          <a:endParaRPr lang="pt-BR" sz="2400" b="1" dirty="0"/>
        </a:p>
      </dgm:t>
    </dgm:pt>
    <dgm:pt modelId="{162FCAB0-646D-4551-933D-1EDEB3F36812}" type="parTrans" cxnId="{C1FB165E-3C35-4D8D-9086-5764E03F5D2A}">
      <dgm:prSet/>
      <dgm:spPr/>
      <dgm:t>
        <a:bodyPr/>
        <a:lstStyle/>
        <a:p>
          <a:endParaRPr lang="pt-BR"/>
        </a:p>
      </dgm:t>
    </dgm:pt>
    <dgm:pt modelId="{FA5089BC-5737-486A-8525-7602677B47B6}" type="sibTrans" cxnId="{C1FB165E-3C35-4D8D-9086-5764E03F5D2A}">
      <dgm:prSet/>
      <dgm:spPr/>
      <dgm:t>
        <a:bodyPr/>
        <a:lstStyle/>
        <a:p>
          <a:endParaRPr lang="pt-BR"/>
        </a:p>
      </dgm:t>
    </dgm:pt>
    <dgm:pt modelId="{CF49CE91-AD4D-421E-92D3-C2BB9A5E2A88}">
      <dgm:prSet phldrT="[Texto]" custT="1"/>
      <dgm:spPr/>
      <dgm:t>
        <a:bodyPr/>
        <a:lstStyle/>
        <a:p>
          <a:endParaRPr lang="pt-BR" sz="2400" b="1" dirty="0" smtClean="0"/>
        </a:p>
        <a:p>
          <a:r>
            <a:rPr lang="pt-BR" sz="2400" b="1" dirty="0" smtClean="0"/>
            <a:t>Além das questões atuariais...</a:t>
          </a:r>
          <a:endParaRPr lang="pt-BR" sz="2400" b="1" dirty="0"/>
        </a:p>
      </dgm:t>
    </dgm:pt>
    <dgm:pt modelId="{4E3AC4DD-5C93-458B-9C79-1F50970175D5}" type="parTrans" cxnId="{E0CB4255-0288-4B83-99EC-8E8220CCC6AC}">
      <dgm:prSet/>
      <dgm:spPr/>
      <dgm:t>
        <a:bodyPr/>
        <a:lstStyle/>
        <a:p>
          <a:endParaRPr lang="pt-BR"/>
        </a:p>
      </dgm:t>
    </dgm:pt>
    <dgm:pt modelId="{2F7BE63B-B49A-4CD5-9CD8-2B35880D0676}" type="sibTrans" cxnId="{E0CB4255-0288-4B83-99EC-8E8220CCC6AC}">
      <dgm:prSet/>
      <dgm:spPr/>
      <dgm:t>
        <a:bodyPr/>
        <a:lstStyle/>
        <a:p>
          <a:endParaRPr lang="pt-BR"/>
        </a:p>
      </dgm:t>
    </dgm:pt>
    <dgm:pt modelId="{90D0C1F7-626C-448C-893D-10DB697A1D21}">
      <dgm:prSet phldrT="[Texto]" custT="1"/>
      <dgm:spPr/>
      <dgm:t>
        <a:bodyPr/>
        <a:lstStyle/>
        <a:p>
          <a:r>
            <a:rPr lang="pt-BR" sz="2400" b="1" dirty="0" smtClean="0"/>
            <a:t>Compatibilidade desses ativos com os prazos e taxas das obrigações presentes e futuras do RPPS</a:t>
          </a:r>
          <a:endParaRPr lang="pt-BR" sz="2400" b="1" dirty="0"/>
        </a:p>
      </dgm:t>
    </dgm:pt>
    <dgm:pt modelId="{962364FD-AD15-4DE3-BDFD-E00A4773688A}" type="parTrans" cxnId="{2CA0057E-2F92-4791-8E4B-8B61CA701ADD}">
      <dgm:prSet/>
      <dgm:spPr/>
      <dgm:t>
        <a:bodyPr/>
        <a:lstStyle/>
        <a:p>
          <a:endParaRPr lang="pt-BR"/>
        </a:p>
      </dgm:t>
    </dgm:pt>
    <dgm:pt modelId="{5BF3E0B9-69F5-4766-A826-42ED1C7C3E8E}" type="sibTrans" cxnId="{2CA0057E-2F92-4791-8E4B-8B61CA701ADD}">
      <dgm:prSet/>
      <dgm:spPr/>
      <dgm:t>
        <a:bodyPr/>
        <a:lstStyle/>
        <a:p>
          <a:endParaRPr lang="pt-BR"/>
        </a:p>
      </dgm:t>
    </dgm:pt>
    <dgm:pt modelId="{E2E5F0AD-ED8F-46F5-AA74-4DED15A6EA72}">
      <dgm:prSet phldrT="[Texto]" custT="1"/>
      <dgm:spPr/>
      <dgm:t>
        <a:bodyPr/>
        <a:lstStyle/>
        <a:p>
          <a:r>
            <a:rPr lang="pt-BR" sz="2400" b="1" dirty="0" smtClean="0"/>
            <a:t>Aprovado pelo conselho deliberativo do RPPS</a:t>
          </a:r>
          <a:endParaRPr lang="pt-BR" sz="2400" b="1" dirty="0"/>
        </a:p>
      </dgm:t>
    </dgm:pt>
    <dgm:pt modelId="{EAAFE32C-C7D3-4FCC-AA6D-097214D1799E}" type="parTrans" cxnId="{650AD88D-F7DF-472E-B914-45949C943D40}">
      <dgm:prSet/>
      <dgm:spPr/>
      <dgm:t>
        <a:bodyPr/>
        <a:lstStyle/>
        <a:p>
          <a:endParaRPr lang="pt-BR"/>
        </a:p>
      </dgm:t>
    </dgm:pt>
    <dgm:pt modelId="{EB3A8B52-C4C7-4074-BD7A-0B533D148596}" type="sibTrans" cxnId="{650AD88D-F7DF-472E-B914-45949C943D40}">
      <dgm:prSet/>
      <dgm:spPr/>
      <dgm:t>
        <a:bodyPr/>
        <a:lstStyle/>
        <a:p>
          <a:endParaRPr lang="pt-BR"/>
        </a:p>
      </dgm:t>
    </dgm:pt>
    <dgm:pt modelId="{1DBB820D-679E-4E6E-B026-E76A74C67AE4}">
      <dgm:prSet phldrT="[Texto]" custT="1"/>
      <dgm:spPr/>
      <dgm:t>
        <a:bodyPr/>
        <a:lstStyle/>
        <a:p>
          <a:r>
            <a:rPr lang="pt-BR" sz="2400" b="1" dirty="0" smtClean="0"/>
            <a:t>Transparência do estudo e do processo de avaliação e análise de sua viabilidade </a:t>
          </a:r>
          <a:endParaRPr lang="pt-BR" sz="2400" b="1" dirty="0"/>
        </a:p>
      </dgm:t>
    </dgm:pt>
    <dgm:pt modelId="{B890B675-90C5-41A2-92EB-174E615F80A4}" type="parTrans" cxnId="{E6401062-FF27-4BF0-BD4E-B5C9823F5C96}">
      <dgm:prSet/>
      <dgm:spPr/>
      <dgm:t>
        <a:bodyPr/>
        <a:lstStyle/>
        <a:p>
          <a:endParaRPr lang="pt-BR"/>
        </a:p>
      </dgm:t>
    </dgm:pt>
    <dgm:pt modelId="{3E54101A-148E-4226-81BE-1177FDD24F17}" type="sibTrans" cxnId="{E6401062-FF27-4BF0-BD4E-B5C9823F5C96}">
      <dgm:prSet/>
      <dgm:spPr/>
      <dgm:t>
        <a:bodyPr/>
        <a:lstStyle/>
        <a:p>
          <a:endParaRPr lang="pt-BR"/>
        </a:p>
      </dgm:t>
    </dgm:pt>
    <dgm:pt modelId="{1F4AD50E-98B6-42D2-8071-B4B4521E5AD4}" type="pres">
      <dgm:prSet presAssocID="{20BF8305-970A-497E-89F7-EF848FBAB5B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F12AE9EC-66E8-4993-AA54-1F8BF961CDD0}" type="pres">
      <dgm:prSet presAssocID="{9EF8DC0A-EEDB-4B05-B3A0-90A984236C90}" presName="root" presStyleCnt="0">
        <dgm:presLayoutVars>
          <dgm:chMax/>
          <dgm:chPref/>
        </dgm:presLayoutVars>
      </dgm:prSet>
      <dgm:spPr/>
    </dgm:pt>
    <dgm:pt modelId="{C0B62DAF-8C1C-4248-AF96-E81877BC0825}" type="pres">
      <dgm:prSet presAssocID="{9EF8DC0A-EEDB-4B05-B3A0-90A984236C90}" presName="rootComposite" presStyleCnt="0">
        <dgm:presLayoutVars/>
      </dgm:prSet>
      <dgm:spPr/>
    </dgm:pt>
    <dgm:pt modelId="{EAD76B9E-F961-4E33-9499-18A40379CE5B}" type="pres">
      <dgm:prSet presAssocID="{9EF8DC0A-EEDB-4B05-B3A0-90A984236C90}" presName="ParentAccent" presStyleLbl="alignNode1" presStyleIdx="0" presStyleCnt="2" custScaleY="29523"/>
      <dgm:spPr/>
    </dgm:pt>
    <dgm:pt modelId="{A6D3344C-D60E-4A89-93AB-93C442747330}" type="pres">
      <dgm:prSet presAssocID="{9EF8DC0A-EEDB-4B05-B3A0-90A984236C90}" presName="ParentSmallAccent" presStyleLbl="fgAcc1" presStyleIdx="0" presStyleCnt="2"/>
      <dgm:spPr>
        <a:solidFill>
          <a:schemeClr val="accent1">
            <a:alpha val="90000"/>
          </a:schemeClr>
        </a:solidFill>
      </dgm:spPr>
    </dgm:pt>
    <dgm:pt modelId="{64CE0797-9AE4-490B-B143-68E583A5367D}" type="pres">
      <dgm:prSet presAssocID="{9EF8DC0A-EEDB-4B05-B3A0-90A984236C90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B7A54D-33C7-4C2B-9453-C9C39F040D0E}" type="pres">
      <dgm:prSet presAssocID="{9EF8DC0A-EEDB-4B05-B3A0-90A984236C90}" presName="childShape" presStyleCnt="0">
        <dgm:presLayoutVars>
          <dgm:chMax val="0"/>
          <dgm:chPref val="0"/>
        </dgm:presLayoutVars>
      </dgm:prSet>
      <dgm:spPr/>
    </dgm:pt>
    <dgm:pt modelId="{96AFC119-7826-466C-A46F-646F53807C2A}" type="pres">
      <dgm:prSet presAssocID="{DAB6875C-F7B1-4A51-9D87-8D8134AA9AE0}" presName="childComposite" presStyleCnt="0">
        <dgm:presLayoutVars>
          <dgm:chMax val="0"/>
          <dgm:chPref val="0"/>
        </dgm:presLayoutVars>
      </dgm:prSet>
      <dgm:spPr/>
    </dgm:pt>
    <dgm:pt modelId="{CB00BAE8-9374-4770-9246-1B48AAF6D9B0}" type="pres">
      <dgm:prSet presAssocID="{DAB6875C-F7B1-4A51-9D87-8D8134AA9AE0}" presName="ChildAccent" presStyleLbl="solidFgAcc1" presStyleIdx="0" presStyleCnt="6"/>
      <dgm:spPr/>
    </dgm:pt>
    <dgm:pt modelId="{F621A34F-683C-4459-B8BD-6EE1A7278212}" type="pres">
      <dgm:prSet presAssocID="{DAB6875C-F7B1-4A51-9D87-8D8134AA9AE0}" presName="Child" presStyleLbl="revTx" presStyleIdx="1" presStyleCnt="8" custLinFactNeighborX="238" custLinFactNeighborY="-20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0EBEB-68D6-4D22-A7DA-AD6D10DB762B}" type="pres">
      <dgm:prSet presAssocID="{ED926A1C-383B-4C2F-A0B2-2167B75EC357}" presName="childComposite" presStyleCnt="0">
        <dgm:presLayoutVars>
          <dgm:chMax val="0"/>
          <dgm:chPref val="0"/>
        </dgm:presLayoutVars>
      </dgm:prSet>
      <dgm:spPr/>
    </dgm:pt>
    <dgm:pt modelId="{0DEFE8FD-E986-47D6-86F5-C12407597C0E}" type="pres">
      <dgm:prSet presAssocID="{ED926A1C-383B-4C2F-A0B2-2167B75EC357}" presName="ChildAccent" presStyleLbl="solidFgAcc1" presStyleIdx="1" presStyleCnt="6"/>
      <dgm:spPr/>
    </dgm:pt>
    <dgm:pt modelId="{7F9835B4-1B34-4B4B-9742-1922A6894CA5}" type="pres">
      <dgm:prSet presAssocID="{ED926A1C-383B-4C2F-A0B2-2167B75EC357}" presName="Child" presStyleLbl="revTx" presStyleIdx="2" presStyleCnt="8" custLinFactNeighborX="238" custLinFactNeighborY="-20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8E9FF-8E4B-408E-AC24-49C2943AD0F5}" type="pres">
      <dgm:prSet presAssocID="{9C149390-1CF0-4624-B3D7-948434B5EC1B}" presName="childComposite" presStyleCnt="0">
        <dgm:presLayoutVars>
          <dgm:chMax val="0"/>
          <dgm:chPref val="0"/>
        </dgm:presLayoutVars>
      </dgm:prSet>
      <dgm:spPr/>
    </dgm:pt>
    <dgm:pt modelId="{FF14304D-4546-49B2-81F3-0DD04906D0C2}" type="pres">
      <dgm:prSet presAssocID="{9C149390-1CF0-4624-B3D7-948434B5EC1B}" presName="ChildAccent" presStyleLbl="solidFgAcc1" presStyleIdx="2" presStyleCnt="6"/>
      <dgm:spPr/>
    </dgm:pt>
    <dgm:pt modelId="{D6C1AE44-6E9F-4493-8D51-87C95141F96B}" type="pres">
      <dgm:prSet presAssocID="{9C149390-1CF0-4624-B3D7-948434B5EC1B}" presName="Child" presStyleLbl="revTx" presStyleIdx="3" presStyleCnt="8" custLinFactNeighborX="238" custLinFactNeighborY="17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B5DE8-A225-48CC-A11C-F0C388E1A15B}" type="pres">
      <dgm:prSet presAssocID="{CF49CE91-AD4D-421E-92D3-C2BB9A5E2A88}" presName="root" presStyleCnt="0">
        <dgm:presLayoutVars>
          <dgm:chMax/>
          <dgm:chPref/>
        </dgm:presLayoutVars>
      </dgm:prSet>
      <dgm:spPr/>
    </dgm:pt>
    <dgm:pt modelId="{A84A8EA2-17F1-41F0-87BD-731E1E99AC1F}" type="pres">
      <dgm:prSet presAssocID="{CF49CE91-AD4D-421E-92D3-C2BB9A5E2A88}" presName="rootComposite" presStyleCnt="0">
        <dgm:presLayoutVars/>
      </dgm:prSet>
      <dgm:spPr/>
    </dgm:pt>
    <dgm:pt modelId="{E6618AF3-B291-4A9A-8F19-E10CEDC38AAC}" type="pres">
      <dgm:prSet presAssocID="{CF49CE91-AD4D-421E-92D3-C2BB9A5E2A88}" presName="ParentAccent" presStyleLbl="alignNode1" presStyleIdx="1" presStyleCnt="2" custScaleY="33530"/>
      <dgm:spPr/>
    </dgm:pt>
    <dgm:pt modelId="{6DEF9C66-FFDC-4758-B3B0-A1F2AC92597C}" type="pres">
      <dgm:prSet presAssocID="{CF49CE91-AD4D-421E-92D3-C2BB9A5E2A88}" presName="ParentSmallAccent" presStyleLbl="fgAcc1" presStyleIdx="1" presStyleCnt="2"/>
      <dgm:spPr>
        <a:solidFill>
          <a:schemeClr val="accent1">
            <a:alpha val="90000"/>
          </a:schemeClr>
        </a:solidFill>
      </dgm:spPr>
    </dgm:pt>
    <dgm:pt modelId="{3E17E4EE-FF56-4C82-9FF0-C7F6CDFA980A}" type="pres">
      <dgm:prSet presAssocID="{CF49CE91-AD4D-421E-92D3-C2BB9A5E2A88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51F72-A521-4AF2-9EAA-49C4781C4564}" type="pres">
      <dgm:prSet presAssocID="{CF49CE91-AD4D-421E-92D3-C2BB9A5E2A88}" presName="childShape" presStyleCnt="0">
        <dgm:presLayoutVars>
          <dgm:chMax val="0"/>
          <dgm:chPref val="0"/>
        </dgm:presLayoutVars>
      </dgm:prSet>
      <dgm:spPr/>
    </dgm:pt>
    <dgm:pt modelId="{EBC9EF26-26B7-4EA2-A83F-1FE18361DD6E}" type="pres">
      <dgm:prSet presAssocID="{90D0C1F7-626C-448C-893D-10DB697A1D21}" presName="childComposite" presStyleCnt="0">
        <dgm:presLayoutVars>
          <dgm:chMax val="0"/>
          <dgm:chPref val="0"/>
        </dgm:presLayoutVars>
      </dgm:prSet>
      <dgm:spPr/>
    </dgm:pt>
    <dgm:pt modelId="{FFC2D2DA-2C53-4028-8896-29E80CB163F0}" type="pres">
      <dgm:prSet presAssocID="{90D0C1F7-626C-448C-893D-10DB697A1D21}" presName="ChildAccent" presStyleLbl="solidFgAcc1" presStyleIdx="3" presStyleCnt="6"/>
      <dgm:spPr/>
    </dgm:pt>
    <dgm:pt modelId="{31C7EB59-68CD-4925-BB9A-51404E6C374B}" type="pres">
      <dgm:prSet presAssocID="{90D0C1F7-626C-448C-893D-10DB697A1D21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12B597-70AD-4F94-9A02-82BB6C045C1E}" type="pres">
      <dgm:prSet presAssocID="{E2E5F0AD-ED8F-46F5-AA74-4DED15A6EA72}" presName="childComposite" presStyleCnt="0">
        <dgm:presLayoutVars>
          <dgm:chMax val="0"/>
          <dgm:chPref val="0"/>
        </dgm:presLayoutVars>
      </dgm:prSet>
      <dgm:spPr/>
    </dgm:pt>
    <dgm:pt modelId="{794D9475-697A-4B03-9287-A8C3AA4936A6}" type="pres">
      <dgm:prSet presAssocID="{E2E5F0AD-ED8F-46F5-AA74-4DED15A6EA72}" presName="ChildAccent" presStyleLbl="solidFgAcc1" presStyleIdx="4" presStyleCnt="6"/>
      <dgm:spPr/>
    </dgm:pt>
    <dgm:pt modelId="{18C8B05D-9B64-4CAC-9992-126492096F62}" type="pres">
      <dgm:prSet presAssocID="{E2E5F0AD-ED8F-46F5-AA74-4DED15A6EA7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5EE50-4472-4898-A8BE-AAD94F0378C7}" type="pres">
      <dgm:prSet presAssocID="{1DBB820D-679E-4E6E-B026-E76A74C67AE4}" presName="childComposite" presStyleCnt="0">
        <dgm:presLayoutVars>
          <dgm:chMax val="0"/>
          <dgm:chPref val="0"/>
        </dgm:presLayoutVars>
      </dgm:prSet>
      <dgm:spPr/>
    </dgm:pt>
    <dgm:pt modelId="{2B9D4FC3-2650-4D9B-904B-A7E2242998BC}" type="pres">
      <dgm:prSet presAssocID="{1DBB820D-679E-4E6E-B026-E76A74C67AE4}" presName="ChildAccent" presStyleLbl="solidFgAcc1" presStyleIdx="5" presStyleCnt="6"/>
      <dgm:spPr/>
    </dgm:pt>
    <dgm:pt modelId="{03564052-DBE1-4E25-9F7C-4AB31E9115B5}" type="pres">
      <dgm:prSet presAssocID="{1DBB820D-679E-4E6E-B026-E76A74C67AE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9362D0-1F56-4F37-A2EC-7A6F6BC51912}" type="presOf" srcId="{20BF8305-970A-497E-89F7-EF848FBAB5BC}" destId="{1F4AD50E-98B6-42D2-8071-B4B4521E5AD4}" srcOrd="0" destOrd="0" presId="urn:microsoft.com/office/officeart/2008/layout/SquareAccentList"/>
    <dgm:cxn modelId="{E6C52C60-720F-4397-9D9F-3D32C9D78BAD}" type="presOf" srcId="{CF49CE91-AD4D-421E-92D3-C2BB9A5E2A88}" destId="{3E17E4EE-FF56-4C82-9FF0-C7F6CDFA980A}" srcOrd="0" destOrd="0" presId="urn:microsoft.com/office/officeart/2008/layout/SquareAccentList"/>
    <dgm:cxn modelId="{A78E739D-59EF-4605-8288-06FA495E7B0E}" type="presOf" srcId="{DAB6875C-F7B1-4A51-9D87-8D8134AA9AE0}" destId="{F621A34F-683C-4459-B8BD-6EE1A7278212}" srcOrd="0" destOrd="0" presId="urn:microsoft.com/office/officeart/2008/layout/SquareAccentList"/>
    <dgm:cxn modelId="{6BAECF12-685B-48FC-93E3-127BE025ABB3}" type="presOf" srcId="{ED926A1C-383B-4C2F-A0B2-2167B75EC357}" destId="{7F9835B4-1B34-4B4B-9742-1922A6894CA5}" srcOrd="0" destOrd="0" presId="urn:microsoft.com/office/officeart/2008/layout/SquareAccentList"/>
    <dgm:cxn modelId="{84CD76F6-8A42-4334-91D5-6A33FE145A32}" srcId="{20BF8305-970A-497E-89F7-EF848FBAB5BC}" destId="{9EF8DC0A-EEDB-4B05-B3A0-90A984236C90}" srcOrd="0" destOrd="0" parTransId="{34F46B46-716F-4EAD-843B-1C2354DE021F}" sibTransId="{1709F84E-3269-4B6E-9F4A-730BB2F8D3F6}"/>
    <dgm:cxn modelId="{37CE38D1-B621-4959-BA31-C5F28BE4CEEE}" type="presOf" srcId="{9C149390-1CF0-4624-B3D7-948434B5EC1B}" destId="{D6C1AE44-6E9F-4493-8D51-87C95141F96B}" srcOrd="0" destOrd="0" presId="urn:microsoft.com/office/officeart/2008/layout/SquareAccentList"/>
    <dgm:cxn modelId="{2CA0057E-2F92-4791-8E4B-8B61CA701ADD}" srcId="{CF49CE91-AD4D-421E-92D3-C2BB9A5E2A88}" destId="{90D0C1F7-626C-448C-893D-10DB697A1D21}" srcOrd="0" destOrd="0" parTransId="{962364FD-AD15-4DE3-BDFD-E00A4773688A}" sibTransId="{5BF3E0B9-69F5-4766-A826-42ED1C7C3E8E}"/>
    <dgm:cxn modelId="{8071F91A-CACF-4248-94CC-D1FC437504A2}" type="presOf" srcId="{E2E5F0AD-ED8F-46F5-AA74-4DED15A6EA72}" destId="{18C8B05D-9B64-4CAC-9992-126492096F62}" srcOrd="0" destOrd="0" presId="urn:microsoft.com/office/officeart/2008/layout/SquareAccentList"/>
    <dgm:cxn modelId="{597E1115-5825-4207-8D6B-DEB96B8F92F7}" type="presOf" srcId="{9EF8DC0A-EEDB-4B05-B3A0-90A984236C90}" destId="{64CE0797-9AE4-490B-B143-68E583A5367D}" srcOrd="0" destOrd="0" presId="urn:microsoft.com/office/officeart/2008/layout/SquareAccentList"/>
    <dgm:cxn modelId="{E6401062-FF27-4BF0-BD4E-B5C9823F5C96}" srcId="{CF49CE91-AD4D-421E-92D3-C2BB9A5E2A88}" destId="{1DBB820D-679E-4E6E-B026-E76A74C67AE4}" srcOrd="2" destOrd="0" parTransId="{B890B675-90C5-41A2-92EB-174E615F80A4}" sibTransId="{3E54101A-148E-4226-81BE-1177FDD24F17}"/>
    <dgm:cxn modelId="{E0CB4255-0288-4B83-99EC-8E8220CCC6AC}" srcId="{20BF8305-970A-497E-89F7-EF848FBAB5BC}" destId="{CF49CE91-AD4D-421E-92D3-C2BB9A5E2A88}" srcOrd="1" destOrd="0" parTransId="{4E3AC4DD-5C93-458B-9C79-1F50970175D5}" sibTransId="{2F7BE63B-B49A-4CD5-9CD8-2B35880D0676}"/>
    <dgm:cxn modelId="{650AD88D-F7DF-472E-B914-45949C943D40}" srcId="{CF49CE91-AD4D-421E-92D3-C2BB9A5E2A88}" destId="{E2E5F0AD-ED8F-46F5-AA74-4DED15A6EA72}" srcOrd="1" destOrd="0" parTransId="{EAAFE32C-C7D3-4FCC-AA6D-097214D1799E}" sibTransId="{EB3A8B52-C4C7-4074-BD7A-0B533D148596}"/>
    <dgm:cxn modelId="{20C0C367-FC69-47AE-AE56-C646A9461305}" type="presOf" srcId="{90D0C1F7-626C-448C-893D-10DB697A1D21}" destId="{31C7EB59-68CD-4925-BB9A-51404E6C374B}" srcOrd="0" destOrd="0" presId="urn:microsoft.com/office/officeart/2008/layout/SquareAccentList"/>
    <dgm:cxn modelId="{E5218391-0F04-48BA-8ABA-CCFD8CA1773F}" srcId="{9EF8DC0A-EEDB-4B05-B3A0-90A984236C90}" destId="{ED926A1C-383B-4C2F-A0B2-2167B75EC357}" srcOrd="1" destOrd="0" parTransId="{5D447E67-F20C-450E-BF94-B9EB0DFBE8D9}" sibTransId="{78DD3DCE-6432-432A-8B97-9C71B15F0CC2}"/>
    <dgm:cxn modelId="{C1FB165E-3C35-4D8D-9086-5764E03F5D2A}" srcId="{9EF8DC0A-EEDB-4B05-B3A0-90A984236C90}" destId="{9C149390-1CF0-4624-B3D7-948434B5EC1B}" srcOrd="2" destOrd="0" parTransId="{162FCAB0-646D-4551-933D-1EDEB3F36812}" sibTransId="{FA5089BC-5737-486A-8525-7602677B47B6}"/>
    <dgm:cxn modelId="{E522332A-20A3-499E-A077-26739B47B5A7}" srcId="{9EF8DC0A-EEDB-4B05-B3A0-90A984236C90}" destId="{DAB6875C-F7B1-4A51-9D87-8D8134AA9AE0}" srcOrd="0" destOrd="0" parTransId="{FC3CE6A5-414B-4C6A-B4A9-196F8C96BE66}" sibTransId="{23219C5B-EB83-4302-929D-0268933ACFE6}"/>
    <dgm:cxn modelId="{63E98696-3082-4D14-9385-08364653B45F}" type="presOf" srcId="{1DBB820D-679E-4E6E-B026-E76A74C67AE4}" destId="{03564052-DBE1-4E25-9F7C-4AB31E9115B5}" srcOrd="0" destOrd="0" presId="urn:microsoft.com/office/officeart/2008/layout/SquareAccentList"/>
    <dgm:cxn modelId="{A0D62AE2-FB28-4254-8994-AFC9BC87FE1C}" type="presParOf" srcId="{1F4AD50E-98B6-42D2-8071-B4B4521E5AD4}" destId="{F12AE9EC-66E8-4993-AA54-1F8BF961CDD0}" srcOrd="0" destOrd="0" presId="urn:microsoft.com/office/officeart/2008/layout/SquareAccentList"/>
    <dgm:cxn modelId="{BFFC3C70-81FE-4BB7-9015-83EA4B96E3D5}" type="presParOf" srcId="{F12AE9EC-66E8-4993-AA54-1F8BF961CDD0}" destId="{C0B62DAF-8C1C-4248-AF96-E81877BC0825}" srcOrd="0" destOrd="0" presId="urn:microsoft.com/office/officeart/2008/layout/SquareAccentList"/>
    <dgm:cxn modelId="{466F22A8-910A-4260-9C86-C483F95913CE}" type="presParOf" srcId="{C0B62DAF-8C1C-4248-AF96-E81877BC0825}" destId="{EAD76B9E-F961-4E33-9499-18A40379CE5B}" srcOrd="0" destOrd="0" presId="urn:microsoft.com/office/officeart/2008/layout/SquareAccentList"/>
    <dgm:cxn modelId="{8E3410C1-9B12-4639-A4F3-5A707EF030E6}" type="presParOf" srcId="{C0B62DAF-8C1C-4248-AF96-E81877BC0825}" destId="{A6D3344C-D60E-4A89-93AB-93C442747330}" srcOrd="1" destOrd="0" presId="urn:microsoft.com/office/officeart/2008/layout/SquareAccentList"/>
    <dgm:cxn modelId="{BA60A29E-5C8F-49B5-99CB-37658C6EB4C6}" type="presParOf" srcId="{C0B62DAF-8C1C-4248-AF96-E81877BC0825}" destId="{64CE0797-9AE4-490B-B143-68E583A5367D}" srcOrd="2" destOrd="0" presId="urn:microsoft.com/office/officeart/2008/layout/SquareAccentList"/>
    <dgm:cxn modelId="{C3B68363-66EB-4FC7-BC6B-B4A12B4DBFE0}" type="presParOf" srcId="{F12AE9EC-66E8-4993-AA54-1F8BF961CDD0}" destId="{3EB7A54D-33C7-4C2B-9453-C9C39F040D0E}" srcOrd="1" destOrd="0" presId="urn:microsoft.com/office/officeart/2008/layout/SquareAccentList"/>
    <dgm:cxn modelId="{E122A9DE-1711-4C4A-B483-8E6F4BB5DF77}" type="presParOf" srcId="{3EB7A54D-33C7-4C2B-9453-C9C39F040D0E}" destId="{96AFC119-7826-466C-A46F-646F53807C2A}" srcOrd="0" destOrd="0" presId="urn:microsoft.com/office/officeart/2008/layout/SquareAccentList"/>
    <dgm:cxn modelId="{00BDC9CD-9E96-4411-997C-BB03D1842629}" type="presParOf" srcId="{96AFC119-7826-466C-A46F-646F53807C2A}" destId="{CB00BAE8-9374-4770-9246-1B48AAF6D9B0}" srcOrd="0" destOrd="0" presId="urn:microsoft.com/office/officeart/2008/layout/SquareAccentList"/>
    <dgm:cxn modelId="{9CB08F08-6CE8-4CC9-BBDD-5C69B0FD8BD3}" type="presParOf" srcId="{96AFC119-7826-466C-A46F-646F53807C2A}" destId="{F621A34F-683C-4459-B8BD-6EE1A7278212}" srcOrd="1" destOrd="0" presId="urn:microsoft.com/office/officeart/2008/layout/SquareAccentList"/>
    <dgm:cxn modelId="{2E78E65D-9674-45B0-8FD0-80F728C1FF8C}" type="presParOf" srcId="{3EB7A54D-33C7-4C2B-9453-C9C39F040D0E}" destId="{DE20EBEB-68D6-4D22-A7DA-AD6D10DB762B}" srcOrd="1" destOrd="0" presId="urn:microsoft.com/office/officeart/2008/layout/SquareAccentList"/>
    <dgm:cxn modelId="{C78649DF-D558-4578-8E46-7BBD0FCD6EBE}" type="presParOf" srcId="{DE20EBEB-68D6-4D22-A7DA-AD6D10DB762B}" destId="{0DEFE8FD-E986-47D6-86F5-C12407597C0E}" srcOrd="0" destOrd="0" presId="urn:microsoft.com/office/officeart/2008/layout/SquareAccentList"/>
    <dgm:cxn modelId="{DFD35A86-1DB6-45A0-89C5-77DDD2D7803E}" type="presParOf" srcId="{DE20EBEB-68D6-4D22-A7DA-AD6D10DB762B}" destId="{7F9835B4-1B34-4B4B-9742-1922A6894CA5}" srcOrd="1" destOrd="0" presId="urn:microsoft.com/office/officeart/2008/layout/SquareAccentList"/>
    <dgm:cxn modelId="{8D2A8196-1938-4748-B3B1-FB43D22E1DC5}" type="presParOf" srcId="{3EB7A54D-33C7-4C2B-9453-C9C39F040D0E}" destId="{EDD8E9FF-8E4B-408E-AC24-49C2943AD0F5}" srcOrd="2" destOrd="0" presId="urn:microsoft.com/office/officeart/2008/layout/SquareAccentList"/>
    <dgm:cxn modelId="{CA3D2B17-93A2-4012-BD09-51B6ADD72CEB}" type="presParOf" srcId="{EDD8E9FF-8E4B-408E-AC24-49C2943AD0F5}" destId="{FF14304D-4546-49B2-81F3-0DD04906D0C2}" srcOrd="0" destOrd="0" presId="urn:microsoft.com/office/officeart/2008/layout/SquareAccentList"/>
    <dgm:cxn modelId="{03CC93DB-6871-46A8-A581-A7A1927944A1}" type="presParOf" srcId="{EDD8E9FF-8E4B-408E-AC24-49C2943AD0F5}" destId="{D6C1AE44-6E9F-4493-8D51-87C95141F96B}" srcOrd="1" destOrd="0" presId="urn:microsoft.com/office/officeart/2008/layout/SquareAccentList"/>
    <dgm:cxn modelId="{EB1BFA98-F0AF-4BE3-9E06-6DE0378F9E9C}" type="presParOf" srcId="{1F4AD50E-98B6-42D2-8071-B4B4521E5AD4}" destId="{A46B5DE8-A225-48CC-A11C-F0C388E1A15B}" srcOrd="1" destOrd="0" presId="urn:microsoft.com/office/officeart/2008/layout/SquareAccentList"/>
    <dgm:cxn modelId="{F6E15EB6-9128-497A-AB4B-0664241BBF6C}" type="presParOf" srcId="{A46B5DE8-A225-48CC-A11C-F0C388E1A15B}" destId="{A84A8EA2-17F1-41F0-87BD-731E1E99AC1F}" srcOrd="0" destOrd="0" presId="urn:microsoft.com/office/officeart/2008/layout/SquareAccentList"/>
    <dgm:cxn modelId="{D0CC8C09-2B96-4B20-BC9C-BF3E3E9E6312}" type="presParOf" srcId="{A84A8EA2-17F1-41F0-87BD-731E1E99AC1F}" destId="{E6618AF3-B291-4A9A-8F19-E10CEDC38AAC}" srcOrd="0" destOrd="0" presId="urn:microsoft.com/office/officeart/2008/layout/SquareAccentList"/>
    <dgm:cxn modelId="{CE54F810-A794-4B6A-8A4A-A18E68DA361B}" type="presParOf" srcId="{A84A8EA2-17F1-41F0-87BD-731E1E99AC1F}" destId="{6DEF9C66-FFDC-4758-B3B0-A1F2AC92597C}" srcOrd="1" destOrd="0" presId="urn:microsoft.com/office/officeart/2008/layout/SquareAccentList"/>
    <dgm:cxn modelId="{64001125-BA61-42C6-A893-AC82D54C33C4}" type="presParOf" srcId="{A84A8EA2-17F1-41F0-87BD-731E1E99AC1F}" destId="{3E17E4EE-FF56-4C82-9FF0-C7F6CDFA980A}" srcOrd="2" destOrd="0" presId="urn:microsoft.com/office/officeart/2008/layout/SquareAccentList"/>
    <dgm:cxn modelId="{DD5FBFD6-B277-4C36-8151-F5E9AF9333C9}" type="presParOf" srcId="{A46B5DE8-A225-48CC-A11C-F0C388E1A15B}" destId="{26751F72-A521-4AF2-9EAA-49C4781C4564}" srcOrd="1" destOrd="0" presId="urn:microsoft.com/office/officeart/2008/layout/SquareAccentList"/>
    <dgm:cxn modelId="{22EC55D2-FD76-47CE-815E-C7AD3594F86D}" type="presParOf" srcId="{26751F72-A521-4AF2-9EAA-49C4781C4564}" destId="{EBC9EF26-26B7-4EA2-A83F-1FE18361DD6E}" srcOrd="0" destOrd="0" presId="urn:microsoft.com/office/officeart/2008/layout/SquareAccentList"/>
    <dgm:cxn modelId="{AD0F4B67-EEBC-4F89-A52F-2560F812AEFC}" type="presParOf" srcId="{EBC9EF26-26B7-4EA2-A83F-1FE18361DD6E}" destId="{FFC2D2DA-2C53-4028-8896-29E80CB163F0}" srcOrd="0" destOrd="0" presId="urn:microsoft.com/office/officeart/2008/layout/SquareAccentList"/>
    <dgm:cxn modelId="{3076B6C0-B50F-4EF5-849A-3A4E32AEA9F7}" type="presParOf" srcId="{EBC9EF26-26B7-4EA2-A83F-1FE18361DD6E}" destId="{31C7EB59-68CD-4925-BB9A-51404E6C374B}" srcOrd="1" destOrd="0" presId="urn:microsoft.com/office/officeart/2008/layout/SquareAccentList"/>
    <dgm:cxn modelId="{96DC61A7-61E6-4A31-930C-7405BD94B4B3}" type="presParOf" srcId="{26751F72-A521-4AF2-9EAA-49C4781C4564}" destId="{A912B597-70AD-4F94-9A02-82BB6C045C1E}" srcOrd="1" destOrd="0" presId="urn:microsoft.com/office/officeart/2008/layout/SquareAccentList"/>
    <dgm:cxn modelId="{326B5A2C-B644-46AA-B430-9B2475EB90AE}" type="presParOf" srcId="{A912B597-70AD-4F94-9A02-82BB6C045C1E}" destId="{794D9475-697A-4B03-9287-A8C3AA4936A6}" srcOrd="0" destOrd="0" presId="urn:microsoft.com/office/officeart/2008/layout/SquareAccentList"/>
    <dgm:cxn modelId="{7C4DB5C4-B9C9-4621-ACE0-C4B12F86EE38}" type="presParOf" srcId="{A912B597-70AD-4F94-9A02-82BB6C045C1E}" destId="{18C8B05D-9B64-4CAC-9992-126492096F62}" srcOrd="1" destOrd="0" presId="urn:microsoft.com/office/officeart/2008/layout/SquareAccentList"/>
    <dgm:cxn modelId="{8905BDB0-99D9-4C5B-AFA7-9F6D795E7D8A}" type="presParOf" srcId="{26751F72-A521-4AF2-9EAA-49C4781C4564}" destId="{7E95EE50-4472-4898-A8BE-AAD94F0378C7}" srcOrd="2" destOrd="0" presId="urn:microsoft.com/office/officeart/2008/layout/SquareAccentList"/>
    <dgm:cxn modelId="{861B6E0A-7EAD-43C1-9BB8-6035D0681F40}" type="presParOf" srcId="{7E95EE50-4472-4898-A8BE-AAD94F0378C7}" destId="{2B9D4FC3-2650-4D9B-904B-A7E2242998BC}" srcOrd="0" destOrd="0" presId="urn:microsoft.com/office/officeart/2008/layout/SquareAccentList"/>
    <dgm:cxn modelId="{982AE96F-0DBF-4FBC-8900-A3885FD3D450}" type="presParOf" srcId="{7E95EE50-4472-4898-A8BE-AAD94F0378C7}" destId="{03564052-DBE1-4E25-9F7C-4AB31E9115B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Lei 9.717/98: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Recepcionada como lei complementar e a futura Lei de Responsabilidade Previdenciária definirá os parâmetros gerais para financiamento e constituição fundos.</a:t>
          </a:r>
          <a:endParaRPr lang="pt-BR" b="1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Contribuições diferenciadas por: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condição de servidor ativo, aposentado ou pensionista;</a:t>
          </a:r>
        </a:p>
        <a:p>
          <a:r>
            <a:rPr lang="pt-BR" b="1" dirty="0" smtClean="0"/>
            <a:t>histórico contributivo ao RPPS;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Aposentados e pensionistas: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Ampliação da base de contribuição para parcela que exceder 1 SM para equacionamento </a:t>
          </a:r>
          <a:r>
            <a:rPr lang="pt-BR" b="1" dirty="0" err="1" smtClean="0"/>
            <a:t>deficit</a:t>
          </a:r>
          <a:endParaRPr lang="pt-BR" b="1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DA200990-E71A-45FA-9222-88F55930C433}">
      <dgm:prSet/>
      <dgm:spPr/>
      <dgm:t>
        <a:bodyPr/>
        <a:lstStyle/>
        <a:p>
          <a:r>
            <a:rPr lang="pt-BR" b="1" dirty="0" smtClean="0"/>
            <a:t>regra de cálculo do benefício; </a:t>
          </a:r>
        </a:p>
        <a:p>
          <a:r>
            <a:rPr lang="pt-BR" b="1" dirty="0" smtClean="0"/>
            <a:t>valor da base de contribuição ou do benefício recebido.</a:t>
          </a:r>
        </a:p>
      </dgm:t>
    </dgm:pt>
    <dgm:pt modelId="{6ED13B1C-1DF8-4A46-9CF5-D43EB0757945}" type="parTrans" cxnId="{56476524-4C30-41F5-A1D5-DC0668BF39D7}">
      <dgm:prSet/>
      <dgm:spPr/>
      <dgm:t>
        <a:bodyPr/>
        <a:lstStyle/>
        <a:p>
          <a:endParaRPr lang="pt-BR"/>
        </a:p>
      </dgm:t>
    </dgm:pt>
    <dgm:pt modelId="{AC4217C2-5BC6-4CE7-ADF3-E15FF92A49D2}" type="sibTrans" cxnId="{56476524-4C30-41F5-A1D5-DC0668BF39D7}">
      <dgm:prSet/>
      <dgm:spPr/>
      <dgm:t>
        <a:bodyPr/>
        <a:lstStyle/>
        <a:p>
          <a:endParaRPr lang="pt-BR"/>
        </a:p>
      </dgm:t>
    </dgm:pt>
    <dgm:pt modelId="{82391C3D-696F-46F4-833F-1EB36E5D7D30}">
      <dgm:prSet/>
      <dgm:spPr/>
      <dgm:t>
        <a:bodyPr/>
        <a:lstStyle/>
        <a:p>
          <a:endParaRPr lang="pt-BR" b="1" dirty="0" smtClean="0"/>
        </a:p>
      </dgm:t>
    </dgm:pt>
    <dgm:pt modelId="{C72E1DAF-7784-42A4-89AD-6EDD10FE031F}" type="parTrans" cxnId="{CD74695D-55CF-4FA2-A01C-80270B563BD1}">
      <dgm:prSet/>
      <dgm:spPr/>
      <dgm:t>
        <a:bodyPr/>
        <a:lstStyle/>
        <a:p>
          <a:endParaRPr lang="pt-BR"/>
        </a:p>
      </dgm:t>
    </dgm:pt>
    <dgm:pt modelId="{3350AEFE-99CE-4A89-91FF-170E6B212647}" type="sibTrans" cxnId="{CD74695D-55CF-4FA2-A01C-80270B563BD1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3" destOrd="0" parTransId="{2206E89B-F778-449C-B7D7-7394F5FB8F53}" sibTransId="{BBF333C7-08FA-4474-BE73-9E793CCD179B}"/>
    <dgm:cxn modelId="{560CA7F8-9BF4-4021-9960-7C2042DE47DD}" type="presOf" srcId="{53A04F60-9F1D-4461-B669-3D0E12317A56}" destId="{84419651-5333-4ABB-BD2F-A7F8C0B09C22}" srcOrd="0" destOrd="3" presId="urn:microsoft.com/office/officeart/2008/layout/IncreasingCircleProcess"/>
    <dgm:cxn modelId="{497DCC46-336A-4C21-B8C7-7D13D2161B6F}" type="presOf" srcId="{07976336-D878-484F-A47D-C6858504686A}" destId="{36E801C1-735F-45B6-BA56-7C7B42BE40AD}" srcOrd="0" destOrd="0" presId="urn:microsoft.com/office/officeart/2008/layout/IncreasingCircleProcess"/>
    <dgm:cxn modelId="{F96AC3F8-7706-4CEF-AA25-1DAA7C0DBE37}" type="presOf" srcId="{AC0C555E-258C-4F6D-9790-3BBEACF770A0}" destId="{84419651-5333-4ABB-BD2F-A7F8C0B09C22}" srcOrd="0" destOrd="0" presId="urn:microsoft.com/office/officeart/2008/layout/IncreasingCircleProcess"/>
    <dgm:cxn modelId="{C0B8FE1E-89B8-4076-B41F-BAA603F08014}" type="presOf" srcId="{DA200990-E71A-45FA-9222-88F55930C433}" destId="{84419651-5333-4ABB-BD2F-A7F8C0B09C22}" srcOrd="0" destOrd="1" presId="urn:microsoft.com/office/officeart/2008/layout/IncreasingCircleProcess"/>
    <dgm:cxn modelId="{FB16A647-FDCD-4CF9-A1EC-71687BF37669}" type="presOf" srcId="{838D39BE-BB2C-4F99-B020-32E27BB575D4}" destId="{3F8711C5-3149-4638-B03F-98F0BD37442E}" srcOrd="0" destOrd="0" presId="urn:microsoft.com/office/officeart/2008/layout/IncreasingCircleProcess"/>
    <dgm:cxn modelId="{B41D863A-9BF5-4382-BA29-A308393B373C}" type="presOf" srcId="{82391C3D-696F-46F4-833F-1EB36E5D7D30}" destId="{84419651-5333-4ABB-BD2F-A7F8C0B09C22}" srcOrd="0" destOrd="2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8F0D862E-662E-4B92-87CD-B971A581B949}" type="presOf" srcId="{35541D82-67F0-484D-BB0D-4B5955B5C839}" destId="{F9BD5861-19E1-4481-9A6D-74ACDD6F5ED0}" srcOrd="0" destOrd="0" presId="urn:microsoft.com/office/officeart/2008/layout/IncreasingCircleProcess"/>
    <dgm:cxn modelId="{B56DF5E8-3EC5-4DF0-83A5-A761E76E8FE1}" type="presOf" srcId="{FC6FF908-0D59-4AE8-AC32-0EA84938C789}" destId="{74EF9039-7E8B-42E3-BBFD-2749BF612619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56476524-4C30-41F5-A1D5-DC0668BF39D7}" srcId="{838D39BE-BB2C-4F99-B020-32E27BB575D4}" destId="{DA200990-E71A-45FA-9222-88F55930C433}" srcOrd="1" destOrd="0" parTransId="{6ED13B1C-1DF8-4A46-9CF5-D43EB0757945}" sibTransId="{AC4217C2-5BC6-4CE7-ADF3-E15FF92A49D2}"/>
    <dgm:cxn modelId="{94827116-E925-4F18-8424-37B0B4584494}" type="presOf" srcId="{133CD08A-E33B-4799-9D60-AAE4A43210D6}" destId="{276A2930-DE0C-41D0-B9C3-75569F765CA7}" srcOrd="0" destOrd="0" presId="urn:microsoft.com/office/officeart/2008/layout/IncreasingCircleProcess"/>
    <dgm:cxn modelId="{144F24A7-B01A-41AB-A154-AD02615F728F}" type="presOf" srcId="{709DD2DC-252D-464E-8384-21B395C6F27B}" destId="{4DA18897-E948-48DE-8249-597189C27F61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CD74695D-55CF-4FA2-A01C-80270B563BD1}" srcId="{838D39BE-BB2C-4F99-B020-32E27BB575D4}" destId="{82391C3D-696F-46F4-833F-1EB36E5D7D30}" srcOrd="2" destOrd="0" parTransId="{C72E1DAF-7784-42A4-89AD-6EDD10FE031F}" sibTransId="{3350AEFE-99CE-4A89-91FF-170E6B212647}"/>
    <dgm:cxn modelId="{6E1DB8CC-1F72-473F-9F20-07071D73395F}" type="presParOf" srcId="{74EF9039-7E8B-42E3-BBFD-2749BF612619}" destId="{99B26682-2F52-4C36-A894-D4492E1AC2C0}" srcOrd="0" destOrd="0" presId="urn:microsoft.com/office/officeart/2008/layout/IncreasingCircleProcess"/>
    <dgm:cxn modelId="{93064A7E-5C7A-4128-863A-3E73A48A23CD}" type="presParOf" srcId="{99B26682-2F52-4C36-A894-D4492E1AC2C0}" destId="{A8E82347-D686-4B91-AA66-C2E592F8B5FF}" srcOrd="0" destOrd="0" presId="urn:microsoft.com/office/officeart/2008/layout/IncreasingCircleProcess"/>
    <dgm:cxn modelId="{A9091F37-13DD-4A5E-88CA-484EF29A9B9A}" type="presParOf" srcId="{99B26682-2F52-4C36-A894-D4492E1AC2C0}" destId="{4D3FC593-F38E-4002-98CE-107545F1C249}" srcOrd="1" destOrd="0" presId="urn:microsoft.com/office/officeart/2008/layout/IncreasingCircleProcess"/>
    <dgm:cxn modelId="{F9B56882-FAC7-432E-B51A-FFA5F4F00673}" type="presParOf" srcId="{99B26682-2F52-4C36-A894-D4492E1AC2C0}" destId="{36E801C1-735F-45B6-BA56-7C7B42BE40AD}" srcOrd="2" destOrd="0" presId="urn:microsoft.com/office/officeart/2008/layout/IncreasingCircleProcess"/>
    <dgm:cxn modelId="{9CEC5E33-E349-49FD-8904-5D34BCDA35AE}" type="presParOf" srcId="{99B26682-2F52-4C36-A894-D4492E1AC2C0}" destId="{4DA18897-E948-48DE-8249-597189C27F61}" srcOrd="3" destOrd="0" presId="urn:microsoft.com/office/officeart/2008/layout/IncreasingCircleProcess"/>
    <dgm:cxn modelId="{9F658095-D281-4BA8-AA2D-7533855BC990}" type="presParOf" srcId="{74EF9039-7E8B-42E3-BBFD-2749BF612619}" destId="{9BEF8B0F-587A-4BE7-8E2F-CF5070D0DB64}" srcOrd="1" destOrd="0" presId="urn:microsoft.com/office/officeart/2008/layout/IncreasingCircleProcess"/>
    <dgm:cxn modelId="{3E2646F6-D739-4CB8-B29B-5EB040956549}" type="presParOf" srcId="{74EF9039-7E8B-42E3-BBFD-2749BF612619}" destId="{C9E269C8-3312-448E-B62A-AA916118B612}" srcOrd="2" destOrd="0" presId="urn:microsoft.com/office/officeart/2008/layout/IncreasingCircleProcess"/>
    <dgm:cxn modelId="{71C4C4FC-91AB-4ECF-8F50-179EAF275BCF}" type="presParOf" srcId="{C9E269C8-3312-448E-B62A-AA916118B612}" destId="{58C351DA-BA2C-4005-9F8E-6717B2C2EC43}" srcOrd="0" destOrd="0" presId="urn:microsoft.com/office/officeart/2008/layout/IncreasingCircleProcess"/>
    <dgm:cxn modelId="{F086387A-8481-42DA-87C4-053E22BD6C94}" type="presParOf" srcId="{C9E269C8-3312-448E-B62A-AA916118B612}" destId="{4D41CF06-51CC-4E50-90E6-90A6F9FF58EB}" srcOrd="1" destOrd="0" presId="urn:microsoft.com/office/officeart/2008/layout/IncreasingCircleProcess"/>
    <dgm:cxn modelId="{0D500611-08A5-492F-820A-FAEE84307133}" type="presParOf" srcId="{C9E269C8-3312-448E-B62A-AA916118B612}" destId="{84419651-5333-4ABB-BD2F-A7F8C0B09C22}" srcOrd="2" destOrd="0" presId="urn:microsoft.com/office/officeart/2008/layout/IncreasingCircleProcess"/>
    <dgm:cxn modelId="{66E0EB66-8A98-4684-8FFD-44F6C86592F7}" type="presParOf" srcId="{C9E269C8-3312-448E-B62A-AA916118B612}" destId="{3F8711C5-3149-4638-B03F-98F0BD37442E}" srcOrd="3" destOrd="0" presId="urn:microsoft.com/office/officeart/2008/layout/IncreasingCircleProcess"/>
    <dgm:cxn modelId="{34B529ED-3327-4767-8520-8FAF671D29AC}" type="presParOf" srcId="{74EF9039-7E8B-42E3-BBFD-2749BF612619}" destId="{4A717A0C-0327-44E5-A9E0-3EA5F15D8E22}" srcOrd="3" destOrd="0" presId="urn:microsoft.com/office/officeart/2008/layout/IncreasingCircleProcess"/>
    <dgm:cxn modelId="{2428D13B-BDC0-41D9-8C49-B2F56D86B70A}" type="presParOf" srcId="{74EF9039-7E8B-42E3-BBFD-2749BF612619}" destId="{726245E9-1676-4BBC-A77A-584E2C717251}" srcOrd="4" destOrd="0" presId="urn:microsoft.com/office/officeart/2008/layout/IncreasingCircleProcess"/>
    <dgm:cxn modelId="{D6FDB8BB-0146-493D-A9BD-1115F503708A}" type="presParOf" srcId="{726245E9-1676-4BBC-A77A-584E2C717251}" destId="{1AE3EFAB-FB08-46F4-8D1D-25AA5310E18E}" srcOrd="0" destOrd="0" presId="urn:microsoft.com/office/officeart/2008/layout/IncreasingCircleProcess"/>
    <dgm:cxn modelId="{4ABAEA69-3FCD-43C0-9035-AFEFE791C013}" type="presParOf" srcId="{726245E9-1676-4BBC-A77A-584E2C717251}" destId="{33EC7F9D-0CFA-49F9-AFAA-AD4A3D6BB190}" srcOrd="1" destOrd="0" presId="urn:microsoft.com/office/officeart/2008/layout/IncreasingCircleProcess"/>
    <dgm:cxn modelId="{2E4A98C5-9381-4D38-ABA7-4A1A7EC6F86D}" type="presParOf" srcId="{726245E9-1676-4BBC-A77A-584E2C717251}" destId="{276A2930-DE0C-41D0-B9C3-75569F765CA7}" srcOrd="2" destOrd="0" presId="urn:microsoft.com/office/officeart/2008/layout/IncreasingCircleProcess"/>
    <dgm:cxn modelId="{7772ADC0-2EC0-488E-9118-5A65A5FB394B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Vinculação de impostos:</a:t>
          </a:r>
          <a:endParaRPr lang="pt-BR" b="1" dirty="0">
            <a:solidFill>
              <a:srgbClr val="1F4E79"/>
            </a:solidFill>
          </a:endParaRP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strike="sngStrike" dirty="0" smtClean="0"/>
            <a:t>Para pagamento de contribuições e débitos com o RPPS</a:t>
          </a:r>
          <a:r>
            <a:rPr lang="pt-BR" b="1" dirty="0" smtClean="0"/>
            <a:t>.</a:t>
          </a:r>
          <a:endParaRPr lang="pt-BR" b="1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Débitos::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Veda </a:t>
          </a:r>
          <a:r>
            <a:rPr lang="pt-BR" b="1" smtClean="0"/>
            <a:t>parcelamentos acima de </a:t>
          </a:r>
          <a:r>
            <a:rPr lang="pt-BR" b="1" dirty="0" smtClean="0"/>
            <a:t>60 meses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Empréstimo consignado: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Poderão aplicar parte de seus recursos por meio de concessão de empréstimos a seus segurados, na modalidade de consignados, observada regulamentação CMN</a:t>
          </a:r>
          <a:endParaRPr lang="pt-BR" b="1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82391C3D-696F-46F4-833F-1EB36E5D7D30}">
      <dgm:prSet/>
      <dgm:spPr/>
      <dgm:t>
        <a:bodyPr/>
        <a:lstStyle/>
        <a:p>
          <a:endParaRPr lang="pt-BR" b="1" dirty="0" smtClean="0"/>
        </a:p>
      </dgm:t>
    </dgm:pt>
    <dgm:pt modelId="{C72E1DAF-7784-42A4-89AD-6EDD10FE031F}" type="parTrans" cxnId="{CD74695D-55CF-4FA2-A01C-80270B563BD1}">
      <dgm:prSet/>
      <dgm:spPr/>
      <dgm:t>
        <a:bodyPr/>
        <a:lstStyle/>
        <a:p>
          <a:endParaRPr lang="pt-BR"/>
        </a:p>
      </dgm:t>
    </dgm:pt>
    <dgm:pt modelId="{3350AEFE-99CE-4A89-91FF-170E6B212647}" type="sibTrans" cxnId="{CD74695D-55CF-4FA2-A01C-80270B563BD1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2" destOrd="0" parTransId="{2206E89B-F778-449C-B7D7-7394F5FB8F53}" sibTransId="{BBF333C7-08FA-4474-BE73-9E793CCD179B}"/>
    <dgm:cxn modelId="{8AA49841-B934-4FC1-ACE3-53F04252DA22}" type="presOf" srcId="{FC6FF908-0D59-4AE8-AC32-0EA84938C789}" destId="{74EF9039-7E8B-42E3-BBFD-2749BF612619}" srcOrd="0" destOrd="0" presId="urn:microsoft.com/office/officeart/2008/layout/IncreasingCircleProcess"/>
    <dgm:cxn modelId="{1EEE25E3-4E65-4225-B8CD-EDE1208DA1F3}" type="presOf" srcId="{35541D82-67F0-484D-BB0D-4B5955B5C839}" destId="{F9BD5861-19E1-4481-9A6D-74ACDD6F5ED0}" srcOrd="0" destOrd="0" presId="urn:microsoft.com/office/officeart/2008/layout/IncreasingCircleProcess"/>
    <dgm:cxn modelId="{9B10E60D-BFC5-4E78-BF96-A4F82501E7BE}" type="presOf" srcId="{82391C3D-696F-46F4-833F-1EB36E5D7D30}" destId="{84419651-5333-4ABB-BD2F-A7F8C0B09C22}" srcOrd="0" destOrd="1" presId="urn:microsoft.com/office/officeart/2008/layout/IncreasingCircleProcess"/>
    <dgm:cxn modelId="{7BEBB41E-B2D3-468D-B38F-FE4C76CE233E}" type="presOf" srcId="{53A04F60-9F1D-4461-B669-3D0E12317A56}" destId="{84419651-5333-4ABB-BD2F-A7F8C0B09C22}" srcOrd="0" destOrd="2" presId="urn:microsoft.com/office/officeart/2008/layout/IncreasingCircleProcess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95DC4B33-B8F9-4F05-823B-44E87F8BE9EB}" type="presOf" srcId="{07976336-D878-484F-A47D-C6858504686A}" destId="{36E801C1-735F-45B6-BA56-7C7B42BE40AD}" srcOrd="0" destOrd="0" presId="urn:microsoft.com/office/officeart/2008/layout/IncreasingCircleProcess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9A8B6E6A-06B1-4BF7-A00D-38C17DD716F3}" type="presOf" srcId="{133CD08A-E33B-4799-9D60-AAE4A43210D6}" destId="{276A2930-DE0C-41D0-B9C3-75569F765CA7}" srcOrd="0" destOrd="0" presId="urn:microsoft.com/office/officeart/2008/layout/IncreasingCircleProcess"/>
    <dgm:cxn modelId="{4BEA3B44-8534-4C77-B085-5639A27C37A0}" type="presOf" srcId="{838D39BE-BB2C-4F99-B020-32E27BB575D4}" destId="{3F8711C5-3149-4638-B03F-98F0BD37442E}" srcOrd="0" destOrd="0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5D839653-7281-49B4-B735-B8F62043AFD0}" type="presOf" srcId="{AC0C555E-258C-4F6D-9790-3BBEACF770A0}" destId="{84419651-5333-4ABB-BD2F-A7F8C0B09C22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747516C6-F2B7-49AC-84AD-96CF2765B742}" type="presOf" srcId="{709DD2DC-252D-464E-8384-21B395C6F27B}" destId="{4DA18897-E948-48DE-8249-597189C27F61}" srcOrd="0" destOrd="0" presId="urn:microsoft.com/office/officeart/2008/layout/IncreasingCircleProcess"/>
    <dgm:cxn modelId="{CD74695D-55CF-4FA2-A01C-80270B563BD1}" srcId="{838D39BE-BB2C-4F99-B020-32E27BB575D4}" destId="{82391C3D-696F-46F4-833F-1EB36E5D7D30}" srcOrd="1" destOrd="0" parTransId="{C72E1DAF-7784-42A4-89AD-6EDD10FE031F}" sibTransId="{3350AEFE-99CE-4A89-91FF-170E6B212647}"/>
    <dgm:cxn modelId="{F3C47561-FCDF-4FC4-8971-0362966EBAD1}" type="presParOf" srcId="{74EF9039-7E8B-42E3-BBFD-2749BF612619}" destId="{99B26682-2F52-4C36-A894-D4492E1AC2C0}" srcOrd="0" destOrd="0" presId="urn:microsoft.com/office/officeart/2008/layout/IncreasingCircleProcess"/>
    <dgm:cxn modelId="{6AB68FBA-EC5E-4376-8C21-F2A5F4CAA9B9}" type="presParOf" srcId="{99B26682-2F52-4C36-A894-D4492E1AC2C0}" destId="{A8E82347-D686-4B91-AA66-C2E592F8B5FF}" srcOrd="0" destOrd="0" presId="urn:microsoft.com/office/officeart/2008/layout/IncreasingCircleProcess"/>
    <dgm:cxn modelId="{73218FFD-4411-415A-B171-A91C1AA00A9E}" type="presParOf" srcId="{99B26682-2F52-4C36-A894-D4492E1AC2C0}" destId="{4D3FC593-F38E-4002-98CE-107545F1C249}" srcOrd="1" destOrd="0" presId="urn:microsoft.com/office/officeart/2008/layout/IncreasingCircleProcess"/>
    <dgm:cxn modelId="{5AFB8839-89B4-43E4-9C29-3D9A2906DF07}" type="presParOf" srcId="{99B26682-2F52-4C36-A894-D4492E1AC2C0}" destId="{36E801C1-735F-45B6-BA56-7C7B42BE40AD}" srcOrd="2" destOrd="0" presId="urn:microsoft.com/office/officeart/2008/layout/IncreasingCircleProcess"/>
    <dgm:cxn modelId="{BD977552-3E2D-4DAA-B200-B51E2D7E51B8}" type="presParOf" srcId="{99B26682-2F52-4C36-A894-D4492E1AC2C0}" destId="{4DA18897-E948-48DE-8249-597189C27F61}" srcOrd="3" destOrd="0" presId="urn:microsoft.com/office/officeart/2008/layout/IncreasingCircleProcess"/>
    <dgm:cxn modelId="{67174454-BAD7-4262-902D-A8223FC87CC3}" type="presParOf" srcId="{74EF9039-7E8B-42E3-BBFD-2749BF612619}" destId="{9BEF8B0F-587A-4BE7-8E2F-CF5070D0DB64}" srcOrd="1" destOrd="0" presId="urn:microsoft.com/office/officeart/2008/layout/IncreasingCircleProcess"/>
    <dgm:cxn modelId="{7B8C7AE1-B6B2-4596-9321-C0007889D406}" type="presParOf" srcId="{74EF9039-7E8B-42E3-BBFD-2749BF612619}" destId="{C9E269C8-3312-448E-B62A-AA916118B612}" srcOrd="2" destOrd="0" presId="urn:microsoft.com/office/officeart/2008/layout/IncreasingCircleProcess"/>
    <dgm:cxn modelId="{C144777A-3D00-44A0-B082-C9D931C3A745}" type="presParOf" srcId="{C9E269C8-3312-448E-B62A-AA916118B612}" destId="{58C351DA-BA2C-4005-9F8E-6717B2C2EC43}" srcOrd="0" destOrd="0" presId="urn:microsoft.com/office/officeart/2008/layout/IncreasingCircleProcess"/>
    <dgm:cxn modelId="{B99ECBEF-3567-4429-9237-21D99B141B8B}" type="presParOf" srcId="{C9E269C8-3312-448E-B62A-AA916118B612}" destId="{4D41CF06-51CC-4E50-90E6-90A6F9FF58EB}" srcOrd="1" destOrd="0" presId="urn:microsoft.com/office/officeart/2008/layout/IncreasingCircleProcess"/>
    <dgm:cxn modelId="{349488DD-9082-44B8-B343-4490A50CF9D5}" type="presParOf" srcId="{C9E269C8-3312-448E-B62A-AA916118B612}" destId="{84419651-5333-4ABB-BD2F-A7F8C0B09C22}" srcOrd="2" destOrd="0" presId="urn:microsoft.com/office/officeart/2008/layout/IncreasingCircleProcess"/>
    <dgm:cxn modelId="{35242465-2A02-45F6-8686-A018833584A5}" type="presParOf" srcId="{C9E269C8-3312-448E-B62A-AA916118B612}" destId="{3F8711C5-3149-4638-B03F-98F0BD37442E}" srcOrd="3" destOrd="0" presId="urn:microsoft.com/office/officeart/2008/layout/IncreasingCircleProcess"/>
    <dgm:cxn modelId="{E3632328-3119-49AD-9562-54D0240D4993}" type="presParOf" srcId="{74EF9039-7E8B-42E3-BBFD-2749BF612619}" destId="{4A717A0C-0327-44E5-A9E0-3EA5F15D8E22}" srcOrd="3" destOrd="0" presId="urn:microsoft.com/office/officeart/2008/layout/IncreasingCircleProcess"/>
    <dgm:cxn modelId="{7E173C51-B890-4ED1-AC4B-F47C393D8037}" type="presParOf" srcId="{74EF9039-7E8B-42E3-BBFD-2749BF612619}" destId="{726245E9-1676-4BBC-A77A-584E2C717251}" srcOrd="4" destOrd="0" presId="urn:microsoft.com/office/officeart/2008/layout/IncreasingCircleProcess"/>
    <dgm:cxn modelId="{9446CFB0-7CF8-4B86-8121-E5F53792046D}" type="presParOf" srcId="{726245E9-1676-4BBC-A77A-584E2C717251}" destId="{1AE3EFAB-FB08-46F4-8D1D-25AA5310E18E}" srcOrd="0" destOrd="0" presId="urn:microsoft.com/office/officeart/2008/layout/IncreasingCircleProcess"/>
    <dgm:cxn modelId="{529972B1-3BB5-4610-9C8B-5457EBCBCDA5}" type="presParOf" srcId="{726245E9-1676-4BBC-A77A-584E2C717251}" destId="{33EC7F9D-0CFA-49F9-AFAA-AD4A3D6BB190}" srcOrd="1" destOrd="0" presId="urn:microsoft.com/office/officeart/2008/layout/IncreasingCircleProcess"/>
    <dgm:cxn modelId="{393756A8-F637-4B66-9F34-627DB2F5A935}" type="presParOf" srcId="{726245E9-1676-4BBC-A77A-584E2C717251}" destId="{276A2930-DE0C-41D0-B9C3-75569F765CA7}" srcOrd="2" destOrd="0" presId="urn:microsoft.com/office/officeart/2008/layout/IncreasingCircleProcess"/>
    <dgm:cxn modelId="{FD08B9BE-D296-44CA-A103-315606DCFCD3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6FF908-0D59-4AE8-AC32-0EA84938C789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9DD2DC-252D-464E-8384-21B395C6F27B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LRF </a:t>
          </a:r>
        </a:p>
        <a:p>
          <a:r>
            <a:rPr lang="pt-BR" b="1" dirty="0" smtClean="0">
              <a:solidFill>
                <a:srgbClr val="1F4E79"/>
              </a:solidFill>
            </a:rPr>
            <a:t>Art. 43, § 2º</a:t>
          </a:r>
        </a:p>
      </dgm:t>
    </dgm:pt>
    <dgm:pt modelId="{D870E981-EEBE-4718-80C1-1F841690D0B7}" type="parTrans" cxnId="{811BE540-17B6-4244-B00A-D25A7C996659}">
      <dgm:prSet/>
      <dgm:spPr/>
      <dgm:t>
        <a:bodyPr/>
        <a:lstStyle/>
        <a:p>
          <a:endParaRPr lang="pt-BR"/>
        </a:p>
      </dgm:t>
    </dgm:pt>
    <dgm:pt modelId="{9AB6A730-1431-4594-BB6E-B85E98A83822}" type="sibTrans" cxnId="{811BE540-17B6-4244-B00A-D25A7C996659}">
      <dgm:prSet/>
      <dgm:spPr/>
      <dgm:t>
        <a:bodyPr/>
        <a:lstStyle/>
        <a:p>
          <a:endParaRPr lang="pt-BR"/>
        </a:p>
      </dgm:t>
    </dgm:pt>
    <dgm:pt modelId="{07976336-D878-484F-A47D-C6858504686A}">
      <dgm:prSet phldrT="[Texto]"/>
      <dgm:spPr/>
      <dgm:t>
        <a:bodyPr/>
        <a:lstStyle/>
        <a:p>
          <a:r>
            <a:rPr lang="pt-BR" b="1" dirty="0" smtClean="0"/>
            <a:t>É vedada a aplicação das disponibilidades de caixa dos regimes de previdência social, geral e próprio, ainda que vinculadas a fundos específicos em empréstimos, de qualquer natureza, aos segurados e ao Poder Público, inclusive a suas empresas controladas.</a:t>
          </a:r>
          <a:endParaRPr lang="pt-BR" b="1" dirty="0"/>
        </a:p>
      </dgm:t>
    </dgm:pt>
    <dgm:pt modelId="{A17899D6-C887-458B-86E3-2B9E98BCF684}" type="parTrans" cxnId="{19E19F6F-71EC-4A95-B1FB-1705A8B4B49F}">
      <dgm:prSet/>
      <dgm:spPr/>
      <dgm:t>
        <a:bodyPr/>
        <a:lstStyle/>
        <a:p>
          <a:endParaRPr lang="pt-BR"/>
        </a:p>
      </dgm:t>
    </dgm:pt>
    <dgm:pt modelId="{EC230BEF-D18C-4AD5-B1DC-7739A66F5A28}" type="sibTrans" cxnId="{19E19F6F-71EC-4A95-B1FB-1705A8B4B49F}">
      <dgm:prSet/>
      <dgm:spPr/>
      <dgm:t>
        <a:bodyPr/>
        <a:lstStyle/>
        <a:p>
          <a:endParaRPr lang="pt-BR"/>
        </a:p>
      </dgm:t>
    </dgm:pt>
    <dgm:pt modelId="{838D39BE-BB2C-4F99-B020-32E27BB575D4}">
      <dgm:prSet phldrT="[Texto]"/>
      <dgm:spPr/>
      <dgm:t>
        <a:bodyPr/>
        <a:lstStyle/>
        <a:p>
          <a:r>
            <a:rPr lang="pt-BR" b="1" dirty="0" smtClean="0">
              <a:solidFill>
                <a:srgbClr val="1F4E79"/>
              </a:solidFill>
            </a:rPr>
            <a:t>Lei nº 9.717/98, </a:t>
          </a:r>
        </a:p>
        <a:p>
          <a:r>
            <a:rPr lang="pt-BR" b="1" dirty="0" smtClean="0">
              <a:solidFill>
                <a:srgbClr val="1F4E79"/>
              </a:solidFill>
            </a:rPr>
            <a:t>Art. 6º, V </a:t>
          </a:r>
          <a:endParaRPr lang="pt-BR" b="1" dirty="0">
            <a:solidFill>
              <a:srgbClr val="1F4E79"/>
            </a:solidFill>
          </a:endParaRPr>
        </a:p>
      </dgm:t>
    </dgm:pt>
    <dgm:pt modelId="{4DA847FA-8F1F-4A31-92A2-907912411E1F}" type="parTrans" cxnId="{16C68096-DE27-470C-9F8E-6140854F6D8D}">
      <dgm:prSet/>
      <dgm:spPr/>
      <dgm:t>
        <a:bodyPr/>
        <a:lstStyle/>
        <a:p>
          <a:endParaRPr lang="pt-BR"/>
        </a:p>
      </dgm:t>
    </dgm:pt>
    <dgm:pt modelId="{452C4B74-A5EF-4265-8E31-4C19620D0B4D}" type="sibTrans" cxnId="{16C68096-DE27-470C-9F8E-6140854F6D8D}">
      <dgm:prSet/>
      <dgm:spPr/>
      <dgm:t>
        <a:bodyPr/>
        <a:lstStyle/>
        <a:p>
          <a:endParaRPr lang="pt-BR"/>
        </a:p>
      </dgm:t>
    </dgm:pt>
    <dgm:pt modelId="{AC0C555E-258C-4F6D-9790-3BBEACF770A0}">
      <dgm:prSet phldrT="[Texto]"/>
      <dgm:spPr/>
      <dgm:t>
        <a:bodyPr/>
        <a:lstStyle/>
        <a:p>
          <a:r>
            <a:rPr lang="pt-BR" b="1" dirty="0" smtClean="0"/>
            <a:t>Vedação da utilização de recursos do fundo de bens, direitos e ativos para empréstimos de qualquer natureza, inclusive à União, aos Estados, ao Distrito Federal e aos Municípios, a entidades da administração indireta e aos respectivos segurados</a:t>
          </a:r>
          <a:endParaRPr lang="pt-BR" dirty="0"/>
        </a:p>
      </dgm:t>
    </dgm:pt>
    <dgm:pt modelId="{ABD8A6B5-03DE-48E4-AAAB-ED1D39AA61B8}" type="parTrans" cxnId="{C5E5A13B-FEC2-4714-A913-17C3230EBA2C}">
      <dgm:prSet/>
      <dgm:spPr/>
      <dgm:t>
        <a:bodyPr/>
        <a:lstStyle/>
        <a:p>
          <a:endParaRPr lang="pt-BR"/>
        </a:p>
      </dgm:t>
    </dgm:pt>
    <dgm:pt modelId="{98B90943-9731-4AB7-AF88-65FD8DF0C2C0}" type="sibTrans" cxnId="{C5E5A13B-FEC2-4714-A913-17C3230EBA2C}">
      <dgm:prSet/>
      <dgm:spPr/>
      <dgm:t>
        <a:bodyPr/>
        <a:lstStyle/>
        <a:p>
          <a:endParaRPr lang="pt-BR"/>
        </a:p>
      </dgm:t>
    </dgm:pt>
    <dgm:pt modelId="{35541D82-67F0-484D-BB0D-4B5955B5C839}">
      <dgm:prSet phldrT="[Texto]"/>
      <dgm:spPr/>
      <dgm:t>
        <a:bodyPr/>
        <a:lstStyle/>
        <a:p>
          <a:r>
            <a:rPr lang="pt-BR" b="1" dirty="0" err="1" smtClean="0">
              <a:solidFill>
                <a:srgbClr val="1F4E79"/>
              </a:solidFill>
            </a:rPr>
            <a:t>Resol</a:t>
          </a:r>
          <a:r>
            <a:rPr lang="pt-BR" b="1" dirty="0" smtClean="0">
              <a:solidFill>
                <a:srgbClr val="1F4E79"/>
              </a:solidFill>
            </a:rPr>
            <a:t>. CMN 3922:</a:t>
          </a:r>
          <a:endParaRPr lang="pt-BR" b="1" dirty="0">
            <a:solidFill>
              <a:srgbClr val="1F4E79"/>
            </a:solidFill>
          </a:endParaRPr>
        </a:p>
      </dgm:t>
    </dgm:pt>
    <dgm:pt modelId="{346A8059-7941-4B95-B282-92A533199B2C}" type="parTrans" cxnId="{8D15FB46-E4D7-4FF0-83B8-739F071DEA1E}">
      <dgm:prSet/>
      <dgm:spPr/>
      <dgm:t>
        <a:bodyPr/>
        <a:lstStyle/>
        <a:p>
          <a:endParaRPr lang="pt-BR"/>
        </a:p>
      </dgm:t>
    </dgm:pt>
    <dgm:pt modelId="{69B7060F-921C-47C0-834A-0D81B59C6795}" type="sibTrans" cxnId="{8D15FB46-E4D7-4FF0-83B8-739F071DEA1E}">
      <dgm:prSet/>
      <dgm:spPr/>
      <dgm:t>
        <a:bodyPr/>
        <a:lstStyle/>
        <a:p>
          <a:endParaRPr lang="pt-BR"/>
        </a:p>
      </dgm:t>
    </dgm:pt>
    <dgm:pt modelId="{133CD08A-E33B-4799-9D60-AAE4A43210D6}">
      <dgm:prSet phldrT="[Texto]"/>
      <dgm:spPr/>
      <dgm:t>
        <a:bodyPr/>
        <a:lstStyle/>
        <a:p>
          <a:r>
            <a:rPr lang="pt-BR" b="1" dirty="0" smtClean="0"/>
            <a:t>Exaustiva com o rol de ativos e operações financeiras (art. 23, V)</a:t>
          </a:r>
        </a:p>
        <a:p>
          <a:r>
            <a:rPr lang="pt-BR" b="1" dirty="0" smtClean="0"/>
            <a:t>Não prevê operações cm participantes.</a:t>
          </a:r>
          <a:endParaRPr lang="pt-BR" b="1" dirty="0"/>
        </a:p>
      </dgm:t>
    </dgm:pt>
    <dgm:pt modelId="{9A7623B5-6938-45A5-9F48-DD64D7DB3903}" type="parTrans" cxnId="{76BDBEEF-C962-4764-92FB-48E75F9A2B7A}">
      <dgm:prSet/>
      <dgm:spPr/>
      <dgm:t>
        <a:bodyPr/>
        <a:lstStyle/>
        <a:p>
          <a:endParaRPr lang="pt-BR"/>
        </a:p>
      </dgm:t>
    </dgm:pt>
    <dgm:pt modelId="{054F7454-D1A2-4B26-9842-B8E507BBB1AE}" type="sibTrans" cxnId="{76BDBEEF-C962-4764-92FB-48E75F9A2B7A}">
      <dgm:prSet/>
      <dgm:spPr/>
      <dgm:t>
        <a:bodyPr/>
        <a:lstStyle/>
        <a:p>
          <a:endParaRPr lang="pt-BR"/>
        </a:p>
      </dgm:t>
    </dgm:pt>
    <dgm:pt modelId="{53A04F60-9F1D-4461-B669-3D0E12317A56}">
      <dgm:prSet phldrT="[Texto]"/>
      <dgm:spPr/>
      <dgm:t>
        <a:bodyPr/>
        <a:lstStyle/>
        <a:p>
          <a:endParaRPr lang="pt-BR" dirty="0"/>
        </a:p>
      </dgm:t>
    </dgm:pt>
    <dgm:pt modelId="{2206E89B-F778-449C-B7D7-7394F5FB8F53}" type="parTrans" cxnId="{9D8DB872-F743-42CD-8970-ACE29C8D4C20}">
      <dgm:prSet/>
      <dgm:spPr/>
      <dgm:t>
        <a:bodyPr/>
        <a:lstStyle/>
        <a:p>
          <a:endParaRPr lang="pt-BR"/>
        </a:p>
      </dgm:t>
    </dgm:pt>
    <dgm:pt modelId="{BBF333C7-08FA-4474-BE73-9E793CCD179B}" type="sibTrans" cxnId="{9D8DB872-F743-42CD-8970-ACE29C8D4C20}">
      <dgm:prSet/>
      <dgm:spPr/>
      <dgm:t>
        <a:bodyPr/>
        <a:lstStyle/>
        <a:p>
          <a:endParaRPr lang="pt-BR"/>
        </a:p>
      </dgm:t>
    </dgm:pt>
    <dgm:pt modelId="{82391C3D-696F-46F4-833F-1EB36E5D7D30}">
      <dgm:prSet/>
      <dgm:spPr/>
      <dgm:t>
        <a:bodyPr/>
        <a:lstStyle/>
        <a:p>
          <a:endParaRPr lang="pt-BR" b="1" dirty="0" smtClean="0"/>
        </a:p>
      </dgm:t>
    </dgm:pt>
    <dgm:pt modelId="{C72E1DAF-7784-42A4-89AD-6EDD10FE031F}" type="parTrans" cxnId="{CD74695D-55CF-4FA2-A01C-80270B563BD1}">
      <dgm:prSet/>
      <dgm:spPr/>
      <dgm:t>
        <a:bodyPr/>
        <a:lstStyle/>
        <a:p>
          <a:endParaRPr lang="pt-BR"/>
        </a:p>
      </dgm:t>
    </dgm:pt>
    <dgm:pt modelId="{3350AEFE-99CE-4A89-91FF-170E6B212647}" type="sibTrans" cxnId="{CD74695D-55CF-4FA2-A01C-80270B563BD1}">
      <dgm:prSet/>
      <dgm:spPr/>
      <dgm:t>
        <a:bodyPr/>
        <a:lstStyle/>
        <a:p>
          <a:endParaRPr lang="pt-BR"/>
        </a:p>
      </dgm:t>
    </dgm:pt>
    <dgm:pt modelId="{74EF9039-7E8B-42E3-BBFD-2749BF612619}" type="pres">
      <dgm:prSet presAssocID="{FC6FF908-0D59-4AE8-AC32-0EA84938C7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9B26682-2F52-4C36-A894-D4492E1AC2C0}" type="pres">
      <dgm:prSet presAssocID="{709DD2DC-252D-464E-8384-21B395C6F27B}" presName="composite" presStyleCnt="0"/>
      <dgm:spPr/>
    </dgm:pt>
    <dgm:pt modelId="{A8E82347-D686-4B91-AA66-C2E592F8B5FF}" type="pres">
      <dgm:prSet presAssocID="{709DD2DC-252D-464E-8384-21B395C6F27B}" presName="BackAccent" presStyleLbl="bgShp" presStyleIdx="0" presStyleCnt="3"/>
      <dgm:spPr/>
    </dgm:pt>
    <dgm:pt modelId="{4D3FC593-F38E-4002-98CE-107545F1C249}" type="pres">
      <dgm:prSet presAssocID="{709DD2DC-252D-464E-8384-21B395C6F27B}" presName="Accent" presStyleLbl="alignNode1" presStyleIdx="0" presStyleCnt="3"/>
      <dgm:spPr/>
    </dgm:pt>
    <dgm:pt modelId="{36E801C1-735F-45B6-BA56-7C7B42BE40AD}" type="pres">
      <dgm:prSet presAssocID="{709DD2DC-252D-464E-8384-21B395C6F2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18897-E948-48DE-8249-597189C27F61}" type="pres">
      <dgm:prSet presAssocID="{709DD2DC-252D-464E-8384-21B395C6F2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EF8B0F-587A-4BE7-8E2F-CF5070D0DB64}" type="pres">
      <dgm:prSet presAssocID="{9AB6A730-1431-4594-BB6E-B85E98A83822}" presName="sibTrans" presStyleCnt="0"/>
      <dgm:spPr/>
    </dgm:pt>
    <dgm:pt modelId="{C9E269C8-3312-448E-B62A-AA916118B612}" type="pres">
      <dgm:prSet presAssocID="{838D39BE-BB2C-4F99-B020-32E27BB575D4}" presName="composite" presStyleCnt="0"/>
      <dgm:spPr/>
    </dgm:pt>
    <dgm:pt modelId="{58C351DA-BA2C-4005-9F8E-6717B2C2EC43}" type="pres">
      <dgm:prSet presAssocID="{838D39BE-BB2C-4F99-B020-32E27BB575D4}" presName="BackAccent" presStyleLbl="bgShp" presStyleIdx="1" presStyleCnt="3"/>
      <dgm:spPr/>
    </dgm:pt>
    <dgm:pt modelId="{4D41CF06-51CC-4E50-90E6-90A6F9FF58EB}" type="pres">
      <dgm:prSet presAssocID="{838D39BE-BB2C-4F99-B020-32E27BB575D4}" presName="Accent" presStyleLbl="alignNode1" presStyleIdx="1" presStyleCnt="3"/>
      <dgm:spPr/>
    </dgm:pt>
    <dgm:pt modelId="{84419651-5333-4ABB-BD2F-A7F8C0B09C22}" type="pres">
      <dgm:prSet presAssocID="{838D39BE-BB2C-4F99-B020-32E27BB575D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711C5-3149-4638-B03F-98F0BD37442E}" type="pres">
      <dgm:prSet presAssocID="{838D39BE-BB2C-4F99-B020-32E27BB575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7A0C-0327-44E5-A9E0-3EA5F15D8E22}" type="pres">
      <dgm:prSet presAssocID="{452C4B74-A5EF-4265-8E31-4C19620D0B4D}" presName="sibTrans" presStyleCnt="0"/>
      <dgm:spPr/>
    </dgm:pt>
    <dgm:pt modelId="{726245E9-1676-4BBC-A77A-584E2C717251}" type="pres">
      <dgm:prSet presAssocID="{35541D82-67F0-484D-BB0D-4B5955B5C839}" presName="composite" presStyleCnt="0"/>
      <dgm:spPr/>
    </dgm:pt>
    <dgm:pt modelId="{1AE3EFAB-FB08-46F4-8D1D-25AA5310E18E}" type="pres">
      <dgm:prSet presAssocID="{35541D82-67F0-484D-BB0D-4B5955B5C839}" presName="BackAccent" presStyleLbl="bgShp" presStyleIdx="2" presStyleCnt="3"/>
      <dgm:spPr/>
    </dgm:pt>
    <dgm:pt modelId="{33EC7F9D-0CFA-49F9-AFAA-AD4A3D6BB190}" type="pres">
      <dgm:prSet presAssocID="{35541D82-67F0-484D-BB0D-4B5955B5C839}" presName="Accent" presStyleLbl="alignNode1" presStyleIdx="2" presStyleCnt="3"/>
      <dgm:spPr/>
    </dgm:pt>
    <dgm:pt modelId="{276A2930-DE0C-41D0-B9C3-75569F765CA7}" type="pres">
      <dgm:prSet presAssocID="{35541D82-67F0-484D-BB0D-4B5955B5C83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5861-19E1-4481-9A6D-74ACDD6F5ED0}" type="pres">
      <dgm:prSet presAssocID="{35541D82-67F0-484D-BB0D-4B5955B5C83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8DB872-F743-42CD-8970-ACE29C8D4C20}" srcId="{838D39BE-BB2C-4F99-B020-32E27BB575D4}" destId="{53A04F60-9F1D-4461-B669-3D0E12317A56}" srcOrd="2" destOrd="0" parTransId="{2206E89B-F778-449C-B7D7-7394F5FB8F53}" sibTransId="{BBF333C7-08FA-4474-BE73-9E793CCD179B}"/>
    <dgm:cxn modelId="{EB246253-7DFD-4A34-9FE1-737ED2964F90}" type="presOf" srcId="{35541D82-67F0-484D-BB0D-4B5955B5C839}" destId="{F9BD5861-19E1-4481-9A6D-74ACDD6F5ED0}" srcOrd="0" destOrd="0" presId="urn:microsoft.com/office/officeart/2008/layout/IncreasingCircleProcess"/>
    <dgm:cxn modelId="{4BD300C0-8F54-445B-94EB-EB9AD38445B3}" type="presOf" srcId="{133CD08A-E33B-4799-9D60-AAE4A43210D6}" destId="{276A2930-DE0C-41D0-B9C3-75569F765CA7}" srcOrd="0" destOrd="0" presId="urn:microsoft.com/office/officeart/2008/layout/IncreasingCircleProcess"/>
    <dgm:cxn modelId="{BF5F083B-3C6A-4B2A-AB14-087FF2C5F8BD}" type="presOf" srcId="{82391C3D-696F-46F4-833F-1EB36E5D7D30}" destId="{84419651-5333-4ABB-BD2F-A7F8C0B09C22}" srcOrd="0" destOrd="1" presId="urn:microsoft.com/office/officeart/2008/layout/IncreasingCircleProcess"/>
    <dgm:cxn modelId="{2332784D-338D-47DE-9A28-F776F76EB5C0}" type="presOf" srcId="{07976336-D878-484F-A47D-C6858504686A}" destId="{36E801C1-735F-45B6-BA56-7C7B42BE40AD}" srcOrd="0" destOrd="0" presId="urn:microsoft.com/office/officeart/2008/layout/IncreasingCircleProcess"/>
    <dgm:cxn modelId="{811BE540-17B6-4244-B00A-D25A7C996659}" srcId="{FC6FF908-0D59-4AE8-AC32-0EA84938C789}" destId="{709DD2DC-252D-464E-8384-21B395C6F27B}" srcOrd="0" destOrd="0" parTransId="{D870E981-EEBE-4718-80C1-1F841690D0B7}" sibTransId="{9AB6A730-1431-4594-BB6E-B85E98A83822}"/>
    <dgm:cxn modelId="{76BDBEEF-C962-4764-92FB-48E75F9A2B7A}" srcId="{35541D82-67F0-484D-BB0D-4B5955B5C839}" destId="{133CD08A-E33B-4799-9D60-AAE4A43210D6}" srcOrd="0" destOrd="0" parTransId="{9A7623B5-6938-45A5-9F48-DD64D7DB3903}" sibTransId="{054F7454-D1A2-4B26-9842-B8E507BBB1AE}"/>
    <dgm:cxn modelId="{19E19F6F-71EC-4A95-B1FB-1705A8B4B49F}" srcId="{709DD2DC-252D-464E-8384-21B395C6F27B}" destId="{07976336-D878-484F-A47D-C6858504686A}" srcOrd="0" destOrd="0" parTransId="{A17899D6-C887-458B-86E3-2B9E98BCF684}" sibTransId="{EC230BEF-D18C-4AD5-B1DC-7739A66F5A28}"/>
    <dgm:cxn modelId="{C5E5A13B-FEC2-4714-A913-17C3230EBA2C}" srcId="{838D39BE-BB2C-4F99-B020-32E27BB575D4}" destId="{AC0C555E-258C-4F6D-9790-3BBEACF770A0}" srcOrd="0" destOrd="0" parTransId="{ABD8A6B5-03DE-48E4-AAAB-ED1D39AA61B8}" sibTransId="{98B90943-9731-4AB7-AF88-65FD8DF0C2C0}"/>
    <dgm:cxn modelId="{40C984D2-5A91-428A-9ACF-EAA8B3272072}" type="presOf" srcId="{53A04F60-9F1D-4461-B669-3D0E12317A56}" destId="{84419651-5333-4ABB-BD2F-A7F8C0B09C22}" srcOrd="0" destOrd="2" presId="urn:microsoft.com/office/officeart/2008/layout/IncreasingCircleProcess"/>
    <dgm:cxn modelId="{8D15FB46-E4D7-4FF0-83B8-739F071DEA1E}" srcId="{FC6FF908-0D59-4AE8-AC32-0EA84938C789}" destId="{35541D82-67F0-484D-BB0D-4B5955B5C839}" srcOrd="2" destOrd="0" parTransId="{346A8059-7941-4B95-B282-92A533199B2C}" sibTransId="{69B7060F-921C-47C0-834A-0D81B59C6795}"/>
    <dgm:cxn modelId="{55FC840C-AECA-4215-9EC9-2D0865BFF43A}" type="presOf" srcId="{709DD2DC-252D-464E-8384-21B395C6F27B}" destId="{4DA18897-E948-48DE-8249-597189C27F61}" srcOrd="0" destOrd="0" presId="urn:microsoft.com/office/officeart/2008/layout/IncreasingCircleProcess"/>
    <dgm:cxn modelId="{16C68096-DE27-470C-9F8E-6140854F6D8D}" srcId="{FC6FF908-0D59-4AE8-AC32-0EA84938C789}" destId="{838D39BE-BB2C-4F99-B020-32E27BB575D4}" srcOrd="1" destOrd="0" parTransId="{4DA847FA-8F1F-4A31-92A2-907912411E1F}" sibTransId="{452C4B74-A5EF-4265-8E31-4C19620D0B4D}"/>
    <dgm:cxn modelId="{483250BB-F7EA-4F79-9020-5D2192DB6841}" type="presOf" srcId="{AC0C555E-258C-4F6D-9790-3BBEACF770A0}" destId="{84419651-5333-4ABB-BD2F-A7F8C0B09C22}" srcOrd="0" destOrd="0" presId="urn:microsoft.com/office/officeart/2008/layout/IncreasingCircleProcess"/>
    <dgm:cxn modelId="{53B836A1-00C5-4645-B246-294834EADFB1}" type="presOf" srcId="{838D39BE-BB2C-4F99-B020-32E27BB575D4}" destId="{3F8711C5-3149-4638-B03F-98F0BD37442E}" srcOrd="0" destOrd="0" presId="urn:microsoft.com/office/officeart/2008/layout/IncreasingCircleProcess"/>
    <dgm:cxn modelId="{CD74695D-55CF-4FA2-A01C-80270B563BD1}" srcId="{838D39BE-BB2C-4F99-B020-32E27BB575D4}" destId="{82391C3D-696F-46F4-833F-1EB36E5D7D30}" srcOrd="1" destOrd="0" parTransId="{C72E1DAF-7784-42A4-89AD-6EDD10FE031F}" sibTransId="{3350AEFE-99CE-4A89-91FF-170E6B212647}"/>
    <dgm:cxn modelId="{95F6949F-638C-4B77-B503-A51F41E0E54A}" type="presOf" srcId="{FC6FF908-0D59-4AE8-AC32-0EA84938C789}" destId="{74EF9039-7E8B-42E3-BBFD-2749BF612619}" srcOrd="0" destOrd="0" presId="urn:microsoft.com/office/officeart/2008/layout/IncreasingCircleProcess"/>
    <dgm:cxn modelId="{7AB310C1-C810-4F45-BDE6-EE488F8AEC8E}" type="presParOf" srcId="{74EF9039-7E8B-42E3-BBFD-2749BF612619}" destId="{99B26682-2F52-4C36-A894-D4492E1AC2C0}" srcOrd="0" destOrd="0" presId="urn:microsoft.com/office/officeart/2008/layout/IncreasingCircleProcess"/>
    <dgm:cxn modelId="{C82969CE-0B9F-4296-91F5-C9A14D83118F}" type="presParOf" srcId="{99B26682-2F52-4C36-A894-D4492E1AC2C0}" destId="{A8E82347-D686-4B91-AA66-C2E592F8B5FF}" srcOrd="0" destOrd="0" presId="urn:microsoft.com/office/officeart/2008/layout/IncreasingCircleProcess"/>
    <dgm:cxn modelId="{276F5692-9F2D-460C-8F02-2EA459D5063F}" type="presParOf" srcId="{99B26682-2F52-4C36-A894-D4492E1AC2C0}" destId="{4D3FC593-F38E-4002-98CE-107545F1C249}" srcOrd="1" destOrd="0" presId="urn:microsoft.com/office/officeart/2008/layout/IncreasingCircleProcess"/>
    <dgm:cxn modelId="{D389D429-5AA9-48BA-98D2-6569F6CD691E}" type="presParOf" srcId="{99B26682-2F52-4C36-A894-D4492E1AC2C0}" destId="{36E801C1-735F-45B6-BA56-7C7B42BE40AD}" srcOrd="2" destOrd="0" presId="urn:microsoft.com/office/officeart/2008/layout/IncreasingCircleProcess"/>
    <dgm:cxn modelId="{6154C8FF-523E-4728-BB14-8654F5E6A29F}" type="presParOf" srcId="{99B26682-2F52-4C36-A894-D4492E1AC2C0}" destId="{4DA18897-E948-48DE-8249-597189C27F61}" srcOrd="3" destOrd="0" presId="urn:microsoft.com/office/officeart/2008/layout/IncreasingCircleProcess"/>
    <dgm:cxn modelId="{EB119696-EB7E-47DD-B992-3E6700F51CE4}" type="presParOf" srcId="{74EF9039-7E8B-42E3-BBFD-2749BF612619}" destId="{9BEF8B0F-587A-4BE7-8E2F-CF5070D0DB64}" srcOrd="1" destOrd="0" presId="urn:microsoft.com/office/officeart/2008/layout/IncreasingCircleProcess"/>
    <dgm:cxn modelId="{4724D4C7-FFD4-43DD-9476-D7C14A7A8C8E}" type="presParOf" srcId="{74EF9039-7E8B-42E3-BBFD-2749BF612619}" destId="{C9E269C8-3312-448E-B62A-AA916118B612}" srcOrd="2" destOrd="0" presId="urn:microsoft.com/office/officeart/2008/layout/IncreasingCircleProcess"/>
    <dgm:cxn modelId="{764A10B2-7D5D-401F-9CF5-23BC948A35CF}" type="presParOf" srcId="{C9E269C8-3312-448E-B62A-AA916118B612}" destId="{58C351DA-BA2C-4005-9F8E-6717B2C2EC43}" srcOrd="0" destOrd="0" presId="urn:microsoft.com/office/officeart/2008/layout/IncreasingCircleProcess"/>
    <dgm:cxn modelId="{E664EEDF-9220-4FBA-8200-0AEADD22019B}" type="presParOf" srcId="{C9E269C8-3312-448E-B62A-AA916118B612}" destId="{4D41CF06-51CC-4E50-90E6-90A6F9FF58EB}" srcOrd="1" destOrd="0" presId="urn:microsoft.com/office/officeart/2008/layout/IncreasingCircleProcess"/>
    <dgm:cxn modelId="{57D75DE4-D784-426E-9AEB-A1381061E2B6}" type="presParOf" srcId="{C9E269C8-3312-448E-B62A-AA916118B612}" destId="{84419651-5333-4ABB-BD2F-A7F8C0B09C22}" srcOrd="2" destOrd="0" presId="urn:microsoft.com/office/officeart/2008/layout/IncreasingCircleProcess"/>
    <dgm:cxn modelId="{8A158269-D1EE-43B1-BDC4-FB0BD2EDD8F1}" type="presParOf" srcId="{C9E269C8-3312-448E-B62A-AA916118B612}" destId="{3F8711C5-3149-4638-B03F-98F0BD37442E}" srcOrd="3" destOrd="0" presId="urn:microsoft.com/office/officeart/2008/layout/IncreasingCircleProcess"/>
    <dgm:cxn modelId="{5485E576-831E-4303-AFDF-E60FD4DE2A89}" type="presParOf" srcId="{74EF9039-7E8B-42E3-BBFD-2749BF612619}" destId="{4A717A0C-0327-44E5-A9E0-3EA5F15D8E22}" srcOrd="3" destOrd="0" presId="urn:microsoft.com/office/officeart/2008/layout/IncreasingCircleProcess"/>
    <dgm:cxn modelId="{CA5A7BA7-DC7F-47B8-AB90-B525EE7DB2D3}" type="presParOf" srcId="{74EF9039-7E8B-42E3-BBFD-2749BF612619}" destId="{726245E9-1676-4BBC-A77A-584E2C717251}" srcOrd="4" destOrd="0" presId="urn:microsoft.com/office/officeart/2008/layout/IncreasingCircleProcess"/>
    <dgm:cxn modelId="{F4A2FCAE-168D-40F8-ABDC-A5E76548E806}" type="presParOf" srcId="{726245E9-1676-4BBC-A77A-584E2C717251}" destId="{1AE3EFAB-FB08-46F4-8D1D-25AA5310E18E}" srcOrd="0" destOrd="0" presId="urn:microsoft.com/office/officeart/2008/layout/IncreasingCircleProcess"/>
    <dgm:cxn modelId="{889C49C9-C35F-4149-BE4A-E04F8FEC8FFC}" type="presParOf" srcId="{726245E9-1676-4BBC-A77A-584E2C717251}" destId="{33EC7F9D-0CFA-49F9-AFAA-AD4A3D6BB190}" srcOrd="1" destOrd="0" presId="urn:microsoft.com/office/officeart/2008/layout/IncreasingCircleProcess"/>
    <dgm:cxn modelId="{27FA9B02-0938-4854-A80A-B445583004CC}" type="presParOf" srcId="{726245E9-1676-4BBC-A77A-584E2C717251}" destId="{276A2930-DE0C-41D0-B9C3-75569F765CA7}" srcOrd="2" destOrd="0" presId="urn:microsoft.com/office/officeart/2008/layout/IncreasingCircleProcess"/>
    <dgm:cxn modelId="{C48FCF09-6B20-451B-94F1-2F14EF8C13A4}" type="presParOf" srcId="{726245E9-1676-4BBC-A77A-584E2C717251}" destId="{F9BD5861-19E1-4481-9A6D-74ACDD6F5E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82347-D686-4B91-AA66-C2E592F8B5FF}">
      <dsp:nvSpPr>
        <dsp:cNvPr id="0" name=""/>
        <dsp:cNvSpPr/>
      </dsp:nvSpPr>
      <dsp:spPr>
        <a:xfrm>
          <a:off x="7266" y="0"/>
          <a:ext cx="944738" cy="9447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C593-F38E-4002-98CE-107545F1C249}">
      <dsp:nvSpPr>
        <dsp:cNvPr id="0" name=""/>
        <dsp:cNvSpPr/>
      </dsp:nvSpPr>
      <dsp:spPr>
        <a:xfrm>
          <a:off x="101740" y="94473"/>
          <a:ext cx="755790" cy="7557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801C1-735F-45B6-BA56-7C7B42BE40AD}">
      <dsp:nvSpPr>
        <dsp:cNvPr id="0" name=""/>
        <dsp:cNvSpPr/>
      </dsp:nvSpPr>
      <dsp:spPr>
        <a:xfrm>
          <a:off x="1148825" y="944738"/>
          <a:ext cx="2794850" cy="397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É vedada a aplicação das disponibilidades de caixa dos regimes de previdência social, geral e próprio, ainda que vinculadas a fundos específicos em empréstimos, de qualquer natureza, aos segurados e ao Poder Público, inclusive a suas empresas controladas.</a:t>
          </a:r>
          <a:endParaRPr lang="pt-BR" sz="1900" b="1" kern="1200" dirty="0"/>
        </a:p>
      </dsp:txBody>
      <dsp:txXfrm>
        <a:off x="1148825" y="944738"/>
        <a:ext cx="2794850" cy="3975772"/>
      </dsp:txXfrm>
    </dsp:sp>
    <dsp:sp modelId="{4DA18897-E948-48DE-8249-597189C27F61}">
      <dsp:nvSpPr>
        <dsp:cNvPr id="0" name=""/>
        <dsp:cNvSpPr/>
      </dsp:nvSpPr>
      <dsp:spPr>
        <a:xfrm>
          <a:off x="1148825" y="0"/>
          <a:ext cx="2794850" cy="94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1F4E79"/>
              </a:solidFill>
            </a:rPr>
            <a:t>LRF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1F4E79"/>
              </a:solidFill>
            </a:rPr>
            <a:t>Art. 43, § 2º</a:t>
          </a:r>
        </a:p>
      </dsp:txBody>
      <dsp:txXfrm>
        <a:off x="1148825" y="0"/>
        <a:ext cx="2794850" cy="944738"/>
      </dsp:txXfrm>
    </dsp:sp>
    <dsp:sp modelId="{58C351DA-BA2C-4005-9F8E-6717B2C2EC43}">
      <dsp:nvSpPr>
        <dsp:cNvPr id="0" name=""/>
        <dsp:cNvSpPr/>
      </dsp:nvSpPr>
      <dsp:spPr>
        <a:xfrm>
          <a:off x="4140496" y="0"/>
          <a:ext cx="944738" cy="9447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1CF06-51CC-4E50-90E6-90A6F9FF58EB}">
      <dsp:nvSpPr>
        <dsp:cNvPr id="0" name=""/>
        <dsp:cNvSpPr/>
      </dsp:nvSpPr>
      <dsp:spPr>
        <a:xfrm>
          <a:off x="4234969" y="94473"/>
          <a:ext cx="755790" cy="7557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9651-5333-4ABB-BD2F-A7F8C0B09C22}">
      <dsp:nvSpPr>
        <dsp:cNvPr id="0" name=""/>
        <dsp:cNvSpPr/>
      </dsp:nvSpPr>
      <dsp:spPr>
        <a:xfrm>
          <a:off x="5282054" y="944738"/>
          <a:ext cx="2794850" cy="397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Vedação da utilização de recursos do fundo de bens, direitos e ativos para empréstimos de qualquer natureza, inclusive à União, aos Estados, ao Distrito Federal e aos Municípios, a entidades da administração indireta e aos respectivos segurados</a:t>
          </a:r>
          <a:endParaRPr lang="pt-BR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5282054" y="944738"/>
        <a:ext cx="2794850" cy="3975772"/>
      </dsp:txXfrm>
    </dsp:sp>
    <dsp:sp modelId="{3F8711C5-3149-4638-B03F-98F0BD37442E}">
      <dsp:nvSpPr>
        <dsp:cNvPr id="0" name=""/>
        <dsp:cNvSpPr/>
      </dsp:nvSpPr>
      <dsp:spPr>
        <a:xfrm>
          <a:off x="5282054" y="0"/>
          <a:ext cx="2794850" cy="94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1F4E79"/>
              </a:solidFill>
            </a:rPr>
            <a:t>Lei nº 9.717/98,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1F4E79"/>
              </a:solidFill>
            </a:rPr>
            <a:t>Art. 6º, V </a:t>
          </a:r>
          <a:endParaRPr lang="pt-BR" sz="2400" b="1" kern="1200" dirty="0">
            <a:solidFill>
              <a:srgbClr val="1F4E79"/>
            </a:solidFill>
          </a:endParaRPr>
        </a:p>
      </dsp:txBody>
      <dsp:txXfrm>
        <a:off x="5282054" y="0"/>
        <a:ext cx="2794850" cy="944738"/>
      </dsp:txXfrm>
    </dsp:sp>
    <dsp:sp modelId="{1AE3EFAB-FB08-46F4-8D1D-25AA5310E18E}">
      <dsp:nvSpPr>
        <dsp:cNvPr id="0" name=""/>
        <dsp:cNvSpPr/>
      </dsp:nvSpPr>
      <dsp:spPr>
        <a:xfrm>
          <a:off x="8273725" y="0"/>
          <a:ext cx="944738" cy="94473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7F9D-0CFA-49F9-AFAA-AD4A3D6BB190}">
      <dsp:nvSpPr>
        <dsp:cNvPr id="0" name=""/>
        <dsp:cNvSpPr/>
      </dsp:nvSpPr>
      <dsp:spPr>
        <a:xfrm>
          <a:off x="8368199" y="94473"/>
          <a:ext cx="755790" cy="7557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A2930-DE0C-41D0-B9C3-75569F765CA7}">
      <dsp:nvSpPr>
        <dsp:cNvPr id="0" name=""/>
        <dsp:cNvSpPr/>
      </dsp:nvSpPr>
      <dsp:spPr>
        <a:xfrm>
          <a:off x="9415283" y="944738"/>
          <a:ext cx="2794850" cy="397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Exaustiva com o rol de ativos e operações financeiras (art. 23, V)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Não prevê operações cm participantes.</a:t>
          </a:r>
          <a:endParaRPr lang="pt-BR" sz="1900" b="1" kern="1200" dirty="0"/>
        </a:p>
      </dsp:txBody>
      <dsp:txXfrm>
        <a:off x="9415283" y="944738"/>
        <a:ext cx="2794850" cy="3975772"/>
      </dsp:txXfrm>
    </dsp:sp>
    <dsp:sp modelId="{F9BD5861-19E1-4481-9A6D-74ACDD6F5ED0}">
      <dsp:nvSpPr>
        <dsp:cNvPr id="0" name=""/>
        <dsp:cNvSpPr/>
      </dsp:nvSpPr>
      <dsp:spPr>
        <a:xfrm>
          <a:off x="9415283" y="0"/>
          <a:ext cx="2794850" cy="94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 smtClean="0">
              <a:solidFill>
                <a:srgbClr val="1F4E79"/>
              </a:solidFill>
            </a:rPr>
            <a:t>Resol</a:t>
          </a:r>
          <a:r>
            <a:rPr lang="pt-BR" sz="2400" b="1" kern="1200" dirty="0" smtClean="0">
              <a:solidFill>
                <a:srgbClr val="1F4E79"/>
              </a:solidFill>
            </a:rPr>
            <a:t>. CMN 3922:</a:t>
          </a:r>
          <a:endParaRPr lang="pt-BR" sz="2400" b="1" kern="1200" dirty="0">
            <a:solidFill>
              <a:srgbClr val="1F4E79"/>
            </a:solidFill>
          </a:endParaRPr>
        </a:p>
      </dsp:txBody>
      <dsp:txXfrm>
        <a:off x="9415283" y="0"/>
        <a:ext cx="2794850" cy="944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545D-2BCF-473E-B36D-94E1DA1077A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CAB35-DE8B-4729-831B-B4234105B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file:///C:\Users\luiz.filho\Desktop\Pasta1!Plan2!%5bPasta1%5dPlan2%20Gr&#225;fico%20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luiz.filho\Desktop\Pasta1!Plan6!%5bPasta1%5dPlan6%20Gr&#225;fico%20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Users\luiz.filho\Desktop\Pasta1!Plan5!%5bPasta1%5dPlan5%20Gr&#225;fico%201" TargetMode="External"/><Relationship Id="rId5" Type="http://schemas.openxmlformats.org/officeDocument/2006/relationships/image" Target="../media/image6.emf"/><Relationship Id="rId4" Type="http://schemas.openxmlformats.org/officeDocument/2006/relationships/oleObject" Target="file:///C:\Users\luiz.filho\Desktop\Pasta1!Plan3!%5bPasta1%5dPlan3%20Gr&#225;fico%202" TargetMode="External"/><Relationship Id="rId9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776532" y="955176"/>
            <a:ext cx="1312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PEC nº 06/2009 e fontes de custeio dos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4117662"/>
              </p:ext>
            </p:extLst>
          </p:nvPr>
        </p:nvGraphicFramePr>
        <p:xfrm>
          <a:off x="0" y="1663062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30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1776532" y="955176"/>
            <a:ext cx="1312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PEC nº 06/2009 e impacto financiamento dos RPPS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6945574"/>
              </p:ext>
            </p:extLst>
          </p:nvPr>
        </p:nvGraphicFramePr>
        <p:xfrm>
          <a:off x="0" y="1663062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90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SEGMENTO DE APLICAÇÃO DE RECURSOS: EMPRÉSTIMOS PESSOAIS </a:t>
            </a: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SEREM CONCEDIDOS </a:t>
            </a:r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A SEGURADOS DOS RPPS</a:t>
            </a:r>
          </a:p>
        </p:txBody>
      </p:sp>
    </p:spTree>
    <p:extLst>
      <p:ext uri="{BB962C8B-B14F-4D97-AF65-F5344CB8AC3E}">
        <p14:creationId xmlns:p14="http://schemas.microsoft.com/office/powerpoint/2010/main" val="152042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PODE ARNALDO?</a:t>
            </a:r>
            <a:endParaRPr lang="pt-BR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20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2440568"/>
              </p:ext>
            </p:extLst>
          </p:nvPr>
        </p:nvGraphicFramePr>
        <p:xfrm>
          <a:off x="0" y="1663062"/>
          <a:ext cx="12217401" cy="61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0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12134" y="1648495"/>
            <a:ext cx="7443989" cy="28719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Art. 9º Até que entre em vigor lei complementar que discipline o § 22 do art. 40 da CF aplicam-se aos RPPS o disposto na Lei nº 9.717/98 e o disposto neste artigo.</a:t>
            </a:r>
          </a:p>
          <a:p>
            <a:pPr algn="just"/>
            <a:r>
              <a:rPr lang="pt-BR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.......................................................................................................</a:t>
            </a:r>
          </a:p>
          <a:p>
            <a:pPr algn="just"/>
            <a:r>
              <a:rPr lang="pt-BR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§7º Os RPPS poderão aplicar parte de seus recursos por meio de concessão de empréstimos a seus segurados, na modalidade de consignados, observada regulamentação específica do CMN </a:t>
            </a:r>
            <a:endParaRPr lang="pt-BR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18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9" y="997375"/>
            <a:ext cx="5895975" cy="2381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694" y="997375"/>
            <a:ext cx="6244972" cy="49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12134" y="1648495"/>
            <a:ext cx="7443989" cy="28719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....</a:t>
            </a:r>
          </a:p>
          <a:p>
            <a:pPr algn="just"/>
            <a:r>
              <a:rPr lang="pt-BR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RISCOS.................</a:t>
            </a:r>
            <a:endParaRPr lang="pt-BR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32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COMO É HOJE NO RGPS?</a:t>
            </a:r>
            <a:endParaRPr lang="pt-BR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411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6615" y="841826"/>
            <a:ext cx="9879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Crédito Consignado para aposentados e pensionistas do INSS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0404" y="1651358"/>
            <a:ext cx="733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Legislação Básica sobre o Crédito Consignado do INSS</a:t>
            </a:r>
            <a:endParaRPr lang="pt-B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5249" y="2170599"/>
            <a:ext cx="11161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Lei </a:t>
            </a:r>
            <a:r>
              <a:rPr lang="pt-BR" dirty="0"/>
              <a:t>nº 10.820, de </a:t>
            </a:r>
            <a:r>
              <a:rPr lang="pt-BR" dirty="0" smtClean="0"/>
              <a:t>17/12/2003</a:t>
            </a:r>
            <a:r>
              <a:rPr lang="pt-BR" dirty="0"/>
              <a:t>, alterada pela Lei nº 10.953, de </a:t>
            </a:r>
            <a:r>
              <a:rPr lang="pt-BR" dirty="0" smtClean="0"/>
              <a:t>27/09/2004;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Decreto </a:t>
            </a:r>
            <a:r>
              <a:rPr lang="pt-BR" dirty="0"/>
              <a:t>nº 4.862, de </a:t>
            </a:r>
            <a:r>
              <a:rPr lang="pt-BR" dirty="0" smtClean="0"/>
              <a:t>21/10/2003</a:t>
            </a:r>
            <a:r>
              <a:rPr lang="pt-BR" dirty="0"/>
              <a:t>, que altera o Decreto nº 3.048, de </a:t>
            </a:r>
            <a:r>
              <a:rPr lang="pt-BR" dirty="0" smtClean="0"/>
              <a:t>06/05/1999;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Decreto </a:t>
            </a:r>
            <a:r>
              <a:rPr lang="pt-BR" dirty="0"/>
              <a:t>nº 5.180, de </a:t>
            </a:r>
            <a:r>
              <a:rPr lang="pt-BR" dirty="0" smtClean="0"/>
              <a:t>13/08/2004</a:t>
            </a:r>
            <a:r>
              <a:rPr lang="pt-BR" dirty="0"/>
              <a:t>, que altera o Decreto nº 3.048, de </a:t>
            </a:r>
            <a:r>
              <a:rPr lang="pt-BR" dirty="0" smtClean="0"/>
              <a:t>06/05/1999;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Instrução </a:t>
            </a:r>
            <a:r>
              <a:rPr lang="pt-BR" dirty="0"/>
              <a:t>Normativa nº 28/INSS/PRES, de </a:t>
            </a:r>
            <a:r>
              <a:rPr lang="pt-BR" dirty="0" smtClean="0"/>
              <a:t>28/05/2008</a:t>
            </a:r>
            <a:r>
              <a:rPr lang="pt-BR" dirty="0"/>
              <a:t>, alterada pela Instrução Normativa nº 100/PRES/INSS, de </a:t>
            </a:r>
            <a:r>
              <a:rPr lang="pt-BR" dirty="0" smtClean="0"/>
              <a:t>28/12/2018.</a:t>
            </a:r>
            <a:endParaRPr lang="pt-BR" dirty="0"/>
          </a:p>
          <a:p>
            <a:r>
              <a:rPr lang="pt-BR" sz="1600" dirty="0"/>
              <a:t> 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4347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62882" y="1546492"/>
            <a:ext cx="8357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NOVAS FONTES DE FINANCIAMENTO DOS </a:t>
            </a:r>
          </a:p>
          <a:p>
            <a:pPr marL="360363"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RPPS</a:t>
            </a:r>
          </a:p>
          <a:p>
            <a:pPr marL="360363" algn="ctr">
              <a:spcBef>
                <a:spcPts val="600"/>
              </a:spcBef>
              <a:spcAft>
                <a:spcPts val="600"/>
              </a:spcAft>
            </a:pPr>
            <a:endParaRPr lang="pt-BR" sz="40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83380" y="3090930"/>
            <a:ext cx="3760631" cy="191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ALLEX ALBERT RODRIGUES</a:t>
            </a:r>
          </a:p>
          <a:p>
            <a:pPr algn="ctr"/>
            <a:r>
              <a:rPr lang="pt-BR" b="1" dirty="0" smtClean="0"/>
              <a:t>SUBSECRETÁRIO DOS RPPS</a:t>
            </a:r>
          </a:p>
          <a:p>
            <a:pPr algn="ctr"/>
            <a:r>
              <a:rPr lang="pt-BR" b="1" dirty="0" smtClean="0"/>
              <a:t>MINISTÉRIO DA ECONOMIA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56154" y="817261"/>
            <a:ext cx="9879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Crédito Consignado para aposentados e pensionistas do INSS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1384" y="1772816"/>
            <a:ext cx="11161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Possibilidade </a:t>
            </a:r>
            <a:r>
              <a:rPr lang="pt-BR" sz="2000" dirty="0"/>
              <a:t>de descontar no pagamento mensal da aposentadoria ou pensão, parcelas de empréstimo pessoal ou do cartão de crédito contratados em </a:t>
            </a:r>
            <a:r>
              <a:rPr lang="pt-BR" sz="2000" u="sng" dirty="0"/>
              <a:t>Instituições Financeiras conveniadas com o </a:t>
            </a:r>
            <a:r>
              <a:rPr lang="pt-BR" sz="2000" u="sng" dirty="0" smtClean="0"/>
              <a:t>INSS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u="sng" dirty="0" smtClean="0"/>
              <a:t>Que </a:t>
            </a:r>
            <a:r>
              <a:rPr lang="pt-BR" sz="2000" dirty="0" smtClean="0"/>
              <a:t>oferecem </a:t>
            </a:r>
            <a:r>
              <a:rPr lang="pt-BR" sz="2000" dirty="0"/>
              <a:t>juros menores e dentro dos limites fixados pelo </a:t>
            </a:r>
            <a:r>
              <a:rPr lang="pt-BR" sz="2000" dirty="0" smtClean="0"/>
              <a:t>INSS.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1311" y="1311151"/>
            <a:ext cx="328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 Gerais</a:t>
            </a:r>
            <a:endParaRPr lang="pt-B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280" y="3314799"/>
            <a:ext cx="474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Histórico e Fundamentação Legal</a:t>
            </a:r>
            <a:endParaRPr lang="pt-B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1384" y="3694946"/>
            <a:ext cx="11161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u="sng" dirty="0" smtClean="0"/>
              <a:t>Programa teve seu efetivo início em 2004</a:t>
            </a:r>
            <a:r>
              <a:rPr lang="pt-BR" sz="2000" dirty="0"/>
              <a:t>, quando a </a:t>
            </a:r>
            <a:r>
              <a:rPr lang="pt-BR" sz="2000" dirty="0" smtClean="0"/>
              <a:t>CEF, após convênio</a:t>
            </a:r>
            <a:r>
              <a:rPr lang="pt-BR" sz="2000" dirty="0"/>
              <a:t>, passou a enviar arquivos magnéticos com as solicitações para consignação da operação financeira </a:t>
            </a:r>
            <a:r>
              <a:rPr lang="pt-BR" sz="2000" dirty="0" smtClean="0"/>
              <a:t>no sistema </a:t>
            </a:r>
            <a:r>
              <a:rPr lang="pt-BR" sz="2000" dirty="0"/>
              <a:t>de </a:t>
            </a:r>
            <a:r>
              <a:rPr lang="pt-BR" sz="2000" dirty="0" smtClean="0"/>
              <a:t>benefícios;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Lei </a:t>
            </a:r>
            <a:r>
              <a:rPr lang="pt-BR" sz="2000" dirty="0"/>
              <a:t>nº 10.820, de </a:t>
            </a:r>
            <a:r>
              <a:rPr lang="pt-BR" sz="2000" dirty="0" smtClean="0"/>
              <a:t>2003, </a:t>
            </a:r>
            <a:r>
              <a:rPr lang="pt-BR" sz="2000" dirty="0"/>
              <a:t>em seu art. 6º, estende aos beneficiários, </a:t>
            </a:r>
            <a:r>
              <a:rPr lang="pt-BR" sz="2000" dirty="0" smtClean="0"/>
              <a:t>as </a:t>
            </a:r>
            <a:r>
              <a:rPr lang="pt-BR" sz="2000" dirty="0"/>
              <a:t>facilidades do crédito com juros diferenciados, mais baixos, com consignação das parcelas (ou prestações) mensais na folha de pagamento do INSS. </a:t>
            </a:r>
            <a:r>
              <a:rPr lang="pt-BR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990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7984" y="818424"/>
            <a:ext cx="98796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Crédito Consignado para aposentados e pensionistas do INSS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5249" y="1195011"/>
            <a:ext cx="235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Considerações</a:t>
            </a:r>
            <a:endParaRPr lang="pt-BR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5249" y="1855852"/>
            <a:ext cx="11161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 INSS </a:t>
            </a:r>
            <a:r>
              <a:rPr lang="pt-BR" sz="1700" u="sng" dirty="0"/>
              <a:t>NUNCA </a:t>
            </a:r>
            <a:r>
              <a:rPr lang="pt-BR" sz="1700" dirty="0"/>
              <a:t>indica </a:t>
            </a:r>
            <a:r>
              <a:rPr lang="pt-BR" sz="1700" dirty="0" smtClean="0"/>
              <a:t>bancos. </a:t>
            </a:r>
            <a:r>
              <a:rPr lang="pt-BR" sz="1700" dirty="0"/>
              <a:t>A decisão é do beneficiário. </a:t>
            </a:r>
            <a:r>
              <a:rPr lang="pt-BR" sz="1700" dirty="0" smtClean="0"/>
              <a:t>O </a:t>
            </a:r>
            <a:r>
              <a:rPr lang="pt-BR" sz="1700" u="sng" dirty="0" smtClean="0"/>
              <a:t>contrato </a:t>
            </a:r>
            <a:r>
              <a:rPr lang="pt-BR" sz="1700" u="sng" dirty="0"/>
              <a:t>é entre o beneficiário e a Instituição Financeira</a:t>
            </a:r>
            <a:r>
              <a:rPr lang="pt-BR" sz="1700" dirty="0"/>
              <a:t>. O </a:t>
            </a:r>
            <a:r>
              <a:rPr lang="pt-BR" sz="1700" u="sng" dirty="0"/>
              <a:t>INSS somente inclui o desconto na folha de pagamento, quando autorizado pelo próprio </a:t>
            </a:r>
            <a:r>
              <a:rPr lang="pt-BR" sz="1700" u="sng" dirty="0" smtClean="0"/>
              <a:t>beneficiário</a:t>
            </a:r>
            <a:r>
              <a:rPr lang="pt-BR" sz="17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O </a:t>
            </a:r>
            <a:r>
              <a:rPr lang="pt-BR" sz="1700" u="sng" dirty="0"/>
              <a:t>processo inicia com a assinatura de contrato entre o beneficiário e a instituição financeira </a:t>
            </a:r>
            <a:r>
              <a:rPr lang="pt-BR" sz="1700" dirty="0"/>
              <a:t>e, </a:t>
            </a:r>
            <a:r>
              <a:rPr lang="pt-BR" sz="1700" u="sng" dirty="0"/>
              <a:t>a partir daí, esta última se relaciona com a Previdência Social por meio de troca de arquivos eletrônicos</a:t>
            </a:r>
            <a:r>
              <a:rPr lang="pt-BR" sz="1700" dirty="0"/>
              <a:t> onde envia as informações do beneficiário e do contrato e o </a:t>
            </a:r>
            <a:r>
              <a:rPr lang="pt-BR" sz="1700" dirty="0" smtClean="0"/>
              <a:t>INSS/DATAPREV </a:t>
            </a:r>
            <a:r>
              <a:rPr lang="pt-BR" sz="1700" dirty="0"/>
              <a:t>confere as informações de cadastro do beneficiário informado, faz criticas de aceitação do pedido de averbação do desconto em folha e finalmente se possui margem </a:t>
            </a:r>
            <a:r>
              <a:rPr lang="pt-BR" sz="1700" dirty="0" smtClean="0"/>
              <a:t>consignável.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Quando </a:t>
            </a:r>
            <a:r>
              <a:rPr lang="pt-BR" sz="1700" dirty="0"/>
              <a:t>aceitas todas as críticas eletrônicas o pedido de averbação é efetivado. Caso contrário, é rejeitado e informado a instituição financeira a inconsistência encontrada para que seja conferida junto ao beneficiário. Assim, </a:t>
            </a:r>
            <a:r>
              <a:rPr lang="pt-BR" sz="1700" u="sng" dirty="0"/>
              <a:t>não há participação de servidor do INSS/DATAPREV em nenhum momento do processo envolvendo o crédito consignado, sendo todo o procedimento automatizado</a:t>
            </a:r>
            <a:r>
              <a:rPr lang="pt-BR" sz="1700" dirty="0"/>
              <a:t>. </a:t>
            </a:r>
            <a:endParaRPr lang="pt-BR" sz="1700" dirty="0" smtClean="0"/>
          </a:p>
        </p:txBody>
      </p:sp>
    </p:spTree>
    <p:extLst>
      <p:ext uri="{BB962C8B-B14F-4D97-AF65-F5344CB8AC3E}">
        <p14:creationId xmlns:p14="http://schemas.microsoft.com/office/powerpoint/2010/main" val="319052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COMO É HOJE NAS ENTIDADES FECHADAS?</a:t>
            </a:r>
            <a:endParaRPr lang="pt-BR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992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9394" y="1206474"/>
            <a:ext cx="102121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Art.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9º LC 109/2001: 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As EFPC constituirão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reservas técnicas, provisões e fundos,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conforme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critérios e normas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do órgão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regulador e fiscalizador.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§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1º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A aplicação dos recursos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será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feita conforme diretrizes estabelecidas pelo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CMN.</a:t>
            </a:r>
            <a:endParaRPr lang="pt-BR" sz="25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§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2º É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vedado o estabelecimento de aplicações compulsórias ou limites mínimos de aplicação.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endParaRPr lang="pt-BR" sz="25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754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9394" y="1206474"/>
            <a:ext cx="102121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Art. 71. É vedado às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EFPC realizar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quaisquer operações comerciais e financeiras: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I - com seus administradores, membros dos conselhos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respectivos cônjuges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parentes até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2º grau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II - com empresa de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que participem,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exceto a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té 5% c/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acionista de empresa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capital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aberto; 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</a:t>
            </a: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III - tendo como contraparte, mesmo que indiretamente, pessoas físicas e jurídicas a elas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ligadas.</a:t>
            </a:r>
            <a:endParaRPr lang="pt-BR" sz="25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pt-BR" sz="2500" b="1" dirty="0">
                <a:latin typeface="Gisha" panose="020B0502040204020203" pitchFamily="34" charset="-79"/>
                <a:cs typeface="Gisha" panose="020B0502040204020203" pitchFamily="34" charset="-79"/>
              </a:rPr>
              <a:t>        Parágrafo único. A vedação deste artigo não se aplica ao patrocinador, aos participantes e aos assistidos, que, nessa condição, realizarem operações com a </a:t>
            </a:r>
            <a:r>
              <a:rPr lang="pt-BR" sz="25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EFPC.</a:t>
            </a:r>
            <a:endParaRPr lang="pt-BR" sz="25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endParaRPr lang="pt-BR" sz="25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856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08286" y="1772816"/>
            <a:ext cx="8229600" cy="41867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Seção I - Dos Segmentos para Aplicação de Recursos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i="1" dirty="0" smtClean="0"/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i="1" dirty="0" smtClean="0"/>
              <a:t>	</a:t>
            </a:r>
            <a:r>
              <a:rPr lang="pt-BR" sz="2000" i="1" dirty="0" smtClean="0"/>
              <a:t>Art. 20. Os investimentos dos recursos dos planos administrados pela EFPC devem 	ser classificados nos seguintes segmentos de aplicação: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i="1" dirty="0" smtClean="0"/>
              <a:t>	I - renda fixa; 	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i="1" dirty="0" smtClean="0"/>
              <a:t>	II - renda variável;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i="1" dirty="0" smtClean="0"/>
              <a:t>	III - estruturado;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i="1" dirty="0" smtClean="0"/>
              <a:t>	IV - imobiliário;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dirty="0" smtClean="0"/>
              <a:t>	V - operações com participantes; e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000" dirty="0" smtClean="0"/>
              <a:t>	VI - exterior</a:t>
            </a:r>
            <a:r>
              <a:rPr lang="pt-BR" sz="1600" dirty="0" smtClean="0"/>
              <a:t>.</a:t>
            </a:r>
            <a:endParaRPr lang="pt-BR" sz="1600" i="1" dirty="0"/>
          </a:p>
        </p:txBody>
      </p:sp>
      <p:sp>
        <p:nvSpPr>
          <p:cNvPr id="7" name="Texto Explicativo 1 6"/>
          <p:cNvSpPr/>
          <p:nvPr/>
        </p:nvSpPr>
        <p:spPr>
          <a:xfrm>
            <a:off x="2293587" y="5014137"/>
            <a:ext cx="3141298" cy="311053"/>
          </a:xfrm>
          <a:prstGeom prst="borderCallout1">
            <a:avLst>
              <a:gd name="adj1" fmla="val 4067"/>
              <a:gd name="adj2" fmla="val 99709"/>
              <a:gd name="adj3" fmla="val -154459"/>
              <a:gd name="adj4" fmla="val 129281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849804" y="4157271"/>
            <a:ext cx="275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solidFill>
                  <a:schemeClr val="tx2"/>
                </a:solidFill>
              </a:rPr>
              <a:t>Limite de alocação: 15%</a:t>
            </a:r>
            <a:endParaRPr lang="pt-BR" i="1" u="sng" dirty="0">
              <a:solidFill>
                <a:schemeClr val="tx2"/>
              </a:solidFill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7229677" y="3703847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337689" y="3847863"/>
            <a:ext cx="358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Empréstimos pessoais a participantes e assistidos;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500" b="1" dirty="0" smtClean="0">
              <a:solidFill>
                <a:schemeClr val="tx2"/>
              </a:solidFill>
            </a:endParaRPr>
          </a:p>
          <a:p>
            <a:endParaRPr lang="pt-BR" sz="15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Financiamentos Imobiliários a participantes e assistidos.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31504" y="5912535"/>
            <a:ext cx="8280920" cy="576064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i="1" dirty="0" err="1" smtClean="0"/>
              <a:t>Obs</a:t>
            </a:r>
            <a:r>
              <a:rPr lang="pt-BR" sz="1400" i="1" dirty="0" smtClean="0"/>
              <a:t>: a possibilidade de EFPC firmar assistência financeira com participantes e assistidos é dada pelo art. 71, parágrafo único, da LC 109/01.</a:t>
            </a:r>
            <a:endParaRPr lang="pt-BR" sz="1400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9037" y="843475"/>
            <a:ext cx="557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Resolução CMN nº 4.661/18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80122" y="1364210"/>
            <a:ext cx="8221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CAPÍTULO V - DOS INVESTIMENTOS E LIMITES DE ALOCAÇÃO</a:t>
            </a:r>
          </a:p>
        </p:txBody>
      </p:sp>
    </p:spTree>
    <p:extLst>
      <p:ext uri="{BB962C8B-B14F-4D97-AF65-F5344CB8AC3E}">
        <p14:creationId xmlns:p14="http://schemas.microsoft.com/office/powerpoint/2010/main" val="152252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1224" y="885869"/>
            <a:ext cx="557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Resolução CMN nº 4.661/18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5380" y="1841342"/>
            <a:ext cx="1116124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600" i="1" dirty="0" smtClean="0"/>
              <a:t>Art</a:t>
            </a:r>
            <a:r>
              <a:rPr lang="pt-BR" sz="1600" i="1" dirty="0"/>
              <a:t>. 25. A EFPC deve observar, em relação aos recursos garantidores de cada plano, o </a:t>
            </a:r>
            <a:r>
              <a:rPr lang="pt-BR" sz="1600" i="1" u="sng" dirty="0"/>
              <a:t>limite de até </a:t>
            </a:r>
            <a:r>
              <a:rPr lang="pt-BR" sz="1600" i="1" u="sng" dirty="0" smtClean="0"/>
              <a:t>15%</a:t>
            </a:r>
            <a:r>
              <a:rPr lang="pt-BR" sz="1600" i="1" dirty="0" smtClean="0"/>
              <a:t> </a:t>
            </a:r>
            <a:r>
              <a:rPr lang="pt-BR" sz="1600" i="1" dirty="0"/>
              <a:t>no </a:t>
            </a:r>
            <a:r>
              <a:rPr lang="pt-BR" sz="1600" i="1" dirty="0" smtClean="0"/>
              <a:t>segmento </a:t>
            </a:r>
            <a:r>
              <a:rPr lang="pt-BR" sz="1600" i="1" dirty="0"/>
              <a:t>de operações com participantes no conjunto de: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i="1" dirty="0"/>
              <a:t>I - empréstimos pessoais concedidos com recursos do plano de benefícios aos seus participantes e assistidos; e </a:t>
            </a:r>
            <a:r>
              <a:rPr lang="pt-BR" sz="1600" i="1" dirty="0" smtClean="0"/>
              <a:t>(...)</a:t>
            </a:r>
            <a:endParaRPr lang="pt-BR" sz="1600" i="1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i="1" dirty="0"/>
              <a:t>§ 1º Os </a:t>
            </a:r>
            <a:r>
              <a:rPr lang="pt-BR" sz="1600" i="1" dirty="0" smtClean="0"/>
              <a:t>contratos.... devem </a:t>
            </a:r>
            <a:r>
              <a:rPr lang="pt-BR" sz="1600" b="1" i="1" u="sng" dirty="0"/>
              <a:t>conter cláusula de consignação em pagamento da  reserva até o valor estipulado para o instituto do resgate</a:t>
            </a:r>
            <a:r>
              <a:rPr lang="pt-BR" sz="1600" i="1" dirty="0"/>
              <a:t>. </a:t>
            </a:r>
            <a:r>
              <a:rPr lang="pt-BR" sz="1600" i="1" dirty="0" smtClean="0"/>
              <a:t>(...)</a:t>
            </a:r>
            <a:endParaRPr lang="pt-BR" sz="1600" i="1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i="1" dirty="0"/>
              <a:t>§ 3º Incluem-se neste segmento os valores mobiliários lastreados em recebíveis oriundos, direta ou indiretamente, dessas </a:t>
            </a:r>
            <a:r>
              <a:rPr lang="pt-BR" sz="1600" i="1" dirty="0" smtClean="0"/>
              <a:t>operações</a:t>
            </a:r>
            <a:r>
              <a:rPr lang="pt-BR" sz="1600" i="1" dirty="0"/>
              <a:t>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600" i="1" dirty="0"/>
              <a:t>§ 4º Os </a:t>
            </a:r>
            <a:r>
              <a:rPr lang="pt-BR" sz="1600" b="1" i="1" u="sng" dirty="0"/>
              <a:t>encargos financeiros</a:t>
            </a:r>
            <a:r>
              <a:rPr lang="pt-BR" sz="1600" b="1" i="1" dirty="0"/>
              <a:t> das operações com participantes </a:t>
            </a:r>
            <a:r>
              <a:rPr lang="pt-BR" sz="1600" b="1" i="1" u="sng" dirty="0"/>
              <a:t>devem ser superiores à taxa mínima atuarial</a:t>
            </a:r>
            <a:r>
              <a:rPr lang="pt-BR" sz="1600" i="1" dirty="0"/>
              <a:t>, para planos constituídos na modalidade de benefício definido, </a:t>
            </a:r>
            <a:r>
              <a:rPr lang="pt-BR" sz="1600" i="1" u="sng" dirty="0"/>
              <a:t>ou ao índice de referência estabelecido na política de investimentos</a:t>
            </a:r>
            <a:r>
              <a:rPr lang="pt-BR" sz="1600" i="1" dirty="0"/>
              <a:t>, para planos constituídos em outras modalidades, </a:t>
            </a:r>
            <a:r>
              <a:rPr lang="pt-BR" sz="1600" b="1" i="1" u="sng" dirty="0"/>
              <a:t>acrescidos de taxa referente à administração das operações e de taxa adicional de risco</a:t>
            </a:r>
            <a:r>
              <a:rPr lang="pt-BR" sz="1600" i="1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6917" y="1532200"/>
            <a:ext cx="727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Empréstimos</a:t>
            </a:r>
            <a:r>
              <a:rPr lang="pt-BR" sz="2400" dirty="0"/>
              <a:t>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pessoais para participantes e assistidos</a:t>
            </a:r>
          </a:p>
        </p:txBody>
      </p:sp>
    </p:spTree>
    <p:extLst>
      <p:ext uri="{BB962C8B-B14F-4D97-AF65-F5344CB8AC3E}">
        <p14:creationId xmlns:p14="http://schemas.microsoft.com/office/powerpoint/2010/main" val="2547031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08286" y="2122533"/>
            <a:ext cx="10344298" cy="4186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/>
              <a:t>C</a:t>
            </a:r>
            <a:r>
              <a:rPr lang="pt-BR" sz="2400" dirty="0" smtClean="0"/>
              <a:t>onjuga </a:t>
            </a:r>
            <a:r>
              <a:rPr lang="pt-BR" sz="2400" dirty="0"/>
              <a:t>linhas de crédito com taxa pós-fixada no nível mínimo permitido pela legislação (5% a.a. + variação do INPC</a:t>
            </a:r>
            <a:r>
              <a:rPr lang="pt-BR" sz="2400" dirty="0" smtClean="0"/>
              <a:t>). </a:t>
            </a:r>
            <a:r>
              <a:rPr lang="pt-BR" sz="1800" i="1" dirty="0" smtClean="0"/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i="1" dirty="0" smtClean="0"/>
              <a:t>	</a:t>
            </a:r>
            <a:endParaRPr lang="pt-BR" sz="1600" i="1" dirty="0"/>
          </a:p>
        </p:txBody>
      </p:sp>
      <p:sp>
        <p:nvSpPr>
          <p:cNvPr id="8" name="Retângulo 7"/>
          <p:cNvSpPr/>
          <p:nvPr/>
        </p:nvSpPr>
        <p:spPr>
          <a:xfrm>
            <a:off x="166515" y="997159"/>
            <a:ext cx="2016224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Previ Relatório Anual 2018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16327" y="988684"/>
            <a:ext cx="727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Operações com participantes (PREVI)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5249" y="1544728"/>
            <a:ext cx="369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Empréstimo Simples (ES)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207262" y="59704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79376" y="3356992"/>
            <a:ext cx="5409795" cy="252028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2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Plano 1</a:t>
            </a:r>
          </a:p>
          <a:p>
            <a:endParaRPr lang="pt-BR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Teto </a:t>
            </a:r>
            <a:r>
              <a:rPr lang="pt-BR" dirty="0"/>
              <a:t>de </a:t>
            </a:r>
            <a:r>
              <a:rPr lang="pt-BR" dirty="0" smtClean="0"/>
              <a:t>concessão: R</a:t>
            </a:r>
            <a:r>
              <a:rPr lang="pt-BR" dirty="0"/>
              <a:t>$ 165 </a:t>
            </a:r>
            <a:r>
              <a:rPr lang="pt-BR" dirty="0" smtClean="0"/>
              <a:t>mil;</a:t>
            </a:r>
          </a:p>
          <a:p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Taxa </a:t>
            </a:r>
            <a:r>
              <a:rPr lang="pt-BR" dirty="0"/>
              <a:t>de administração sobre o valor bruto de concessão ou de </a:t>
            </a:r>
            <a:r>
              <a:rPr lang="pt-BR" dirty="0" smtClean="0"/>
              <a:t>renovação: 0,2%;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 </a:t>
            </a:r>
            <a:r>
              <a:rPr lang="pt-BR" dirty="0" smtClean="0"/>
              <a:t>Carência para as renegociações: uma prestação</a:t>
            </a:r>
            <a:endParaRPr lang="pt-BR" b="1" i="1" dirty="0"/>
          </a:p>
        </p:txBody>
      </p:sp>
      <p:sp>
        <p:nvSpPr>
          <p:cNvPr id="13" name="Retângulo 12"/>
          <p:cNvSpPr/>
          <p:nvPr/>
        </p:nvSpPr>
        <p:spPr>
          <a:xfrm>
            <a:off x="6096000" y="3370312"/>
            <a:ext cx="5409795" cy="252028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20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Previ Futuro</a:t>
            </a:r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pt-BR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Teto </a:t>
            </a:r>
            <a:r>
              <a:rPr lang="pt-BR" dirty="0"/>
              <a:t>de </a:t>
            </a:r>
            <a:r>
              <a:rPr lang="pt-BR" dirty="0" smtClean="0"/>
              <a:t>concessão: R</a:t>
            </a:r>
            <a:r>
              <a:rPr lang="pt-BR" dirty="0"/>
              <a:t>$ </a:t>
            </a:r>
            <a:r>
              <a:rPr lang="pt-BR" dirty="0" smtClean="0"/>
              <a:t>63 mil;</a:t>
            </a:r>
          </a:p>
          <a:p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Taxa </a:t>
            </a:r>
            <a:r>
              <a:rPr lang="pt-BR" dirty="0"/>
              <a:t>de administração sobre o valor bruto de concessão ou de </a:t>
            </a:r>
            <a:r>
              <a:rPr lang="pt-BR" dirty="0" smtClean="0"/>
              <a:t>renovação: 0,2%;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 </a:t>
            </a:r>
            <a:r>
              <a:rPr lang="pt-BR" dirty="0" smtClean="0"/>
              <a:t>Carência para as renegociações: uma prestação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273719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08286" y="2122533"/>
            <a:ext cx="10344298" cy="4186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i="1" dirty="0" smtClean="0"/>
              <a:t>	</a:t>
            </a:r>
          </a:p>
          <a:p>
            <a:pPr algn="just"/>
            <a:r>
              <a:rPr lang="pt-BR" sz="1800" i="1" dirty="0" smtClean="0"/>
              <a:t>	</a:t>
            </a:r>
            <a:endParaRPr lang="pt-BR" sz="1600" i="1" dirty="0"/>
          </a:p>
        </p:txBody>
      </p:sp>
      <p:sp>
        <p:nvSpPr>
          <p:cNvPr id="6" name="Retângulo 5"/>
          <p:cNvSpPr/>
          <p:nvPr/>
        </p:nvSpPr>
        <p:spPr>
          <a:xfrm>
            <a:off x="5663952" y="1456823"/>
            <a:ext cx="2016224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Previ Relatório Anual 2018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5249" y="1544728"/>
            <a:ext cx="446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Empréstimo Simples (ES) - PREVI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80100" y="620688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79376" y="2204864"/>
            <a:ext cx="10369152" cy="3672408"/>
          </a:xfrm>
          <a:prstGeom prst="rect">
            <a:avLst/>
          </a:prstGeom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pt-BR" sz="2000" b="1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Plano 1</a:t>
            </a:r>
          </a:p>
          <a:p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62108"/>
              </p:ext>
            </p:extLst>
          </p:nvPr>
        </p:nvGraphicFramePr>
        <p:xfrm>
          <a:off x="695392" y="3068960"/>
          <a:ext cx="10513175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635"/>
                <a:gridCol w="2102635"/>
                <a:gridCol w="2102635"/>
                <a:gridCol w="2102635"/>
                <a:gridCol w="210263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Contratações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Renovações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 das concessões (R$ mil)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Número</a:t>
                      </a:r>
                      <a:r>
                        <a:rPr lang="pt-BR" sz="1600" baseline="0" dirty="0" smtClean="0"/>
                        <a:t> de contratos em 2018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Volume</a:t>
                      </a:r>
                      <a:r>
                        <a:rPr lang="pt-BR" sz="1600" baseline="0" dirty="0" smtClean="0"/>
                        <a:t> total (R$ mil)</a:t>
                      </a:r>
                      <a:endParaRPr lang="pt-BR" sz="1600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28.772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35.679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813.294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75.492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4.717.198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5400" y="4851340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dk1"/>
                </a:solidFill>
                <a:latin typeface="+mn-lt"/>
                <a:cs typeface="+mn-cs"/>
              </a:rPr>
              <a:t>Para os participantes do Plano 1 são oferecidos o ES Rotativo, o ES 13º Salário (não submetido à margem consignável para desconto em folha e </a:t>
            </a:r>
            <a:r>
              <a:rPr lang="pt-BR" i="1" dirty="0" smtClean="0">
                <a:solidFill>
                  <a:schemeClr val="dk1"/>
                </a:solidFill>
                <a:latin typeface="+mn-lt"/>
                <a:cs typeface="+mn-cs"/>
              </a:rPr>
              <a:t>o ES </a:t>
            </a:r>
            <a:r>
              <a:rPr lang="pt-BR" i="1" dirty="0" err="1">
                <a:solidFill>
                  <a:schemeClr val="dk1"/>
                </a:solidFill>
                <a:latin typeface="+mn-lt"/>
                <a:cs typeface="+mn-cs"/>
              </a:rPr>
              <a:t>Finimob</a:t>
            </a:r>
            <a:r>
              <a:rPr lang="pt-BR" i="1" dirty="0">
                <a:solidFill>
                  <a:schemeClr val="dk1"/>
                </a:solidFill>
                <a:latin typeface="+mn-lt"/>
                <a:cs typeface="+mn-cs"/>
              </a:rPr>
              <a:t> (que é exclusivo para quitação de saldo de Financiamento Imobiliário).</a:t>
            </a:r>
          </a:p>
        </p:txBody>
      </p:sp>
    </p:spTree>
    <p:extLst>
      <p:ext uri="{BB962C8B-B14F-4D97-AF65-F5344CB8AC3E}">
        <p14:creationId xmlns:p14="http://schemas.microsoft.com/office/powerpoint/2010/main" val="86684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08286" y="2122533"/>
            <a:ext cx="10344298" cy="4186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i="1" dirty="0" smtClean="0"/>
              <a:t>	</a:t>
            </a:r>
          </a:p>
          <a:p>
            <a:pPr algn="just"/>
            <a:r>
              <a:rPr lang="pt-BR" sz="1800" i="1" dirty="0" smtClean="0"/>
              <a:t>	</a:t>
            </a:r>
            <a:endParaRPr lang="pt-BR" sz="1600" i="1" dirty="0"/>
          </a:p>
        </p:txBody>
      </p:sp>
      <p:sp>
        <p:nvSpPr>
          <p:cNvPr id="5" name="Retângulo 4"/>
          <p:cNvSpPr/>
          <p:nvPr/>
        </p:nvSpPr>
        <p:spPr>
          <a:xfrm>
            <a:off x="166515" y="997159"/>
            <a:ext cx="2016224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Previ Relatório Anual 2018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01938" y="1164357"/>
            <a:ext cx="727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Operações com participantes (PREVI)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249" y="1544728"/>
            <a:ext cx="369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Empréstimo Simples (ES)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48339" y="59704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79376" y="2204864"/>
            <a:ext cx="10369152" cy="3672408"/>
          </a:xfrm>
          <a:prstGeom prst="rect">
            <a:avLst/>
          </a:prstGeom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pt-BR" sz="2000" b="1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Previ Futuro</a:t>
            </a:r>
          </a:p>
          <a:p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pt-BR" sz="2000" b="1" u="sng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77158"/>
              </p:ext>
            </p:extLst>
          </p:nvPr>
        </p:nvGraphicFramePr>
        <p:xfrm>
          <a:off x="695392" y="3068960"/>
          <a:ext cx="10513175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635"/>
                <a:gridCol w="2102635"/>
                <a:gridCol w="2102635"/>
                <a:gridCol w="2102635"/>
                <a:gridCol w="210263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Contratações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Renovações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Valor das concessões (R$ mil)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Número</a:t>
                      </a:r>
                      <a:r>
                        <a:rPr lang="pt-BR" sz="1600" baseline="0" dirty="0" smtClean="0"/>
                        <a:t> de contratos em 2018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Volume</a:t>
                      </a:r>
                      <a:r>
                        <a:rPr lang="pt-BR" sz="1600" baseline="0" dirty="0" smtClean="0"/>
                        <a:t> total (R$ mil)</a:t>
                      </a:r>
                      <a:endParaRPr lang="pt-BR" sz="1600" dirty="0"/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38.531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50.967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497.382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72.921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1.438.161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5400" y="485134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dk1"/>
                </a:solidFill>
                <a:latin typeface="+mn-lt"/>
                <a:cs typeface="+mn-cs"/>
              </a:rPr>
              <a:t>Para os participantes do Plano 1 são oferecidos o ES Rotativo, o ES 13º Salário </a:t>
            </a:r>
            <a:r>
              <a:rPr lang="pt-BR" i="1" dirty="0" smtClean="0">
                <a:solidFill>
                  <a:schemeClr val="dk1"/>
                </a:solidFill>
                <a:latin typeface="+mn-lt"/>
                <a:cs typeface="+mn-cs"/>
              </a:rPr>
              <a:t>o ES Reingresso (crédito pessoal para funcionários do BB da ativa que reingressam no Previ Futuro).</a:t>
            </a:r>
            <a:endParaRPr lang="pt-BR" i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8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57801" y="1000915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Formas de equacionamento de déficits atuariais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0203835"/>
              </p:ext>
            </p:extLst>
          </p:nvPr>
        </p:nvGraphicFramePr>
        <p:xfrm>
          <a:off x="173956" y="1615859"/>
          <a:ext cx="11844087" cy="524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0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6514" y="997159"/>
            <a:ext cx="2689125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</a:t>
            </a:r>
            <a:r>
              <a:rPr lang="pt-BR" sz="800" i="1" dirty="0" smtClean="0"/>
              <a:t>Relatório Anual de Informações 2017</a:t>
            </a:r>
            <a:endParaRPr lang="pt-BR" sz="8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15588" y="1000472"/>
            <a:ext cx="76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Operações com participantes (FUNCEF)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249" y="1393944"/>
            <a:ext cx="510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Alocação dos Investimentos da FUNCEF (%)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32391" y="59704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99153"/>
              </p:ext>
            </p:extLst>
          </p:nvPr>
        </p:nvGraphicFramePr>
        <p:xfrm>
          <a:off x="1621308" y="2073275"/>
          <a:ext cx="7138988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lanilha" r:id="rId4" imgW="4562543" imgH="2733765" progId="Excel.Sheet.12">
                  <p:link updateAutomatic="1"/>
                </p:oleObj>
              </mc:Choice>
              <mc:Fallback>
                <p:oleObj name="Planilha" r:id="rId4" imgW="4562543" imgH="273376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308" y="2073275"/>
                        <a:ext cx="7138988" cy="42783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5352330" y="2258050"/>
            <a:ext cx="435817" cy="378861"/>
          </a:xfrm>
          <a:prstGeom prst="ellipse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225746" y="213382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*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5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6514" y="997159"/>
            <a:ext cx="2689125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</a:t>
            </a:r>
            <a:r>
              <a:rPr lang="pt-BR" sz="800" i="1" dirty="0" smtClean="0"/>
              <a:t>Relatório Anual de Informações 2017</a:t>
            </a:r>
            <a:endParaRPr lang="pt-BR" sz="8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10928" y="908951"/>
            <a:ext cx="76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Operações com participantes (FUNCEF)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249" y="1393944"/>
            <a:ext cx="3558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Carteira da FUNCEF em 2017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32391" y="59704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129466"/>
              </p:ext>
            </p:extLst>
          </p:nvPr>
        </p:nvGraphicFramePr>
        <p:xfrm>
          <a:off x="97365" y="1802491"/>
          <a:ext cx="6393015" cy="312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Planilha" r:id="rId4" imgW="6753157" imgH="3295560" progId="Excel.Sheet.12">
                  <p:link updateAutomatic="1"/>
                </p:oleObj>
              </mc:Choice>
              <mc:Fallback>
                <p:oleObj name="Planilha" r:id="rId4" imgW="6753157" imgH="32955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65" y="1802491"/>
                        <a:ext cx="6393015" cy="312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3431704" y="2197595"/>
            <a:ext cx="384197" cy="333987"/>
          </a:xfrm>
          <a:prstGeom prst="ellipse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360238" y="211159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*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93415" y="2059095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u="sng" dirty="0" smtClean="0">
                <a:solidFill>
                  <a:srgbClr val="126A9B"/>
                </a:solidFill>
              </a:rPr>
              <a:t>Alocação (R$ milhões)</a:t>
            </a:r>
            <a:endParaRPr lang="pt-BR" sz="1200" b="1" i="1" u="sng" dirty="0">
              <a:solidFill>
                <a:srgbClr val="126A9B"/>
              </a:solidFill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587113"/>
              </p:ext>
            </p:extLst>
          </p:nvPr>
        </p:nvGraphicFramePr>
        <p:xfrm>
          <a:off x="6755715" y="1794055"/>
          <a:ext cx="5028917" cy="301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Planilha" r:id="rId6" imgW="4570541" imgH="2741498" progId="Excel.Sheet.12">
                  <p:link updateAutomatic="1"/>
                </p:oleObj>
              </mc:Choice>
              <mc:Fallback>
                <p:oleObj name="Planilha" r:id="rId6" imgW="4570541" imgH="27414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5715" y="1794055"/>
                        <a:ext cx="5028917" cy="301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7965530" y="1600112"/>
            <a:ext cx="250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u="sng" dirty="0" smtClean="0">
                <a:solidFill>
                  <a:srgbClr val="126A9B"/>
                </a:solidFill>
              </a:rPr>
              <a:t>Resultado de 2017 (R$ milhões)</a:t>
            </a:r>
            <a:endParaRPr lang="pt-BR" sz="1200" b="1" i="1" u="sng" dirty="0">
              <a:solidFill>
                <a:srgbClr val="126A9B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59048" y="2527218"/>
            <a:ext cx="939873" cy="432048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04810"/>
              </p:ext>
            </p:extLst>
          </p:nvPr>
        </p:nvGraphicFramePr>
        <p:xfrm>
          <a:off x="3792939" y="4612313"/>
          <a:ext cx="4679326" cy="21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Planilha" r:id="rId8" imgW="6161500" imgH="2765979" progId="Excel.Sheet.12">
                  <p:link updateAutomatic="1"/>
                </p:oleObj>
              </mc:Choice>
              <mc:Fallback>
                <p:oleObj name="Planilha" r:id="rId8" imgW="6161500" imgH="27659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92939" y="4612313"/>
                        <a:ext cx="4679326" cy="2100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5375920" y="4365104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u="sng" dirty="0" smtClean="0">
                <a:solidFill>
                  <a:srgbClr val="126A9B"/>
                </a:solidFill>
              </a:rPr>
              <a:t>Rentabilidade (%)</a:t>
            </a:r>
            <a:endParaRPr lang="pt-BR" sz="1200" b="1" i="1" u="sng" dirty="0">
              <a:solidFill>
                <a:srgbClr val="126A9B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74417" y="238898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*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flipV="1">
            <a:off x="7482356" y="5429529"/>
            <a:ext cx="301172" cy="138445"/>
          </a:xfrm>
          <a:prstGeom prst="rect">
            <a:avLst/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7360124" y="5330684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accent2"/>
                </a:solidFill>
              </a:rPr>
              <a:t>*</a:t>
            </a:r>
            <a:endParaRPr lang="pt-BR" sz="1200" b="1" dirty="0">
              <a:solidFill>
                <a:schemeClr val="accent2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216033" y="3194133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i="1" dirty="0" smtClean="0"/>
              <a:t>Total </a:t>
            </a:r>
          </a:p>
          <a:p>
            <a:pPr algn="ctr"/>
            <a:r>
              <a:rPr lang="pt-BR" sz="1200" b="1" i="1" dirty="0" smtClean="0"/>
              <a:t>6.907</a:t>
            </a:r>
            <a:endParaRPr lang="pt-BR" sz="1200" b="1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466568" y="3223313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i="1" dirty="0" smtClean="0"/>
              <a:t>Total </a:t>
            </a:r>
          </a:p>
          <a:p>
            <a:pPr algn="ctr"/>
            <a:r>
              <a:rPr lang="pt-BR" sz="1200" b="1" i="1" dirty="0" smtClean="0"/>
              <a:t>60.318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3601247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6514" y="997159"/>
            <a:ext cx="2689125" cy="39678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i="1" dirty="0"/>
              <a:t>* Constantes no </a:t>
            </a:r>
            <a:r>
              <a:rPr lang="pt-BR" sz="800" i="1" dirty="0" smtClean="0"/>
              <a:t>Relatório Anual de 2018</a:t>
            </a:r>
            <a:endParaRPr lang="pt-BR" sz="8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76904" y="868779"/>
            <a:ext cx="7630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Operações com participantes (PETROS)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249" y="1393944"/>
            <a:ext cx="981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Carteira de Empréstimos da PETROS a participantes e assistidos por Plano de Benefícios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32391" y="597049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*</a:t>
            </a:r>
            <a:endParaRPr lang="pt-BR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3797"/>
              </p:ext>
            </p:extLst>
          </p:nvPr>
        </p:nvGraphicFramePr>
        <p:xfrm>
          <a:off x="1055440" y="1988840"/>
          <a:ext cx="4850442" cy="4464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096"/>
                <a:gridCol w="1104416"/>
                <a:gridCol w="1251930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Nome do Plano de Benefícios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do Sistema Petrobras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323.654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2.198.793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do Sistema Petrobras Repactuados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1.906.367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</a:t>
                      </a:r>
                      <a:r>
                        <a:rPr lang="pt-BR" sz="1100" u="none" strike="noStrike" dirty="0" err="1">
                          <a:effectLst/>
                        </a:rPr>
                        <a:t>Nitriflex</a:t>
                      </a:r>
                      <a:r>
                        <a:rPr lang="pt-BR" sz="1100" u="none" strike="noStrike" dirty="0">
                          <a:effectLst/>
                        </a:rPr>
                        <a:t>/</a:t>
                      </a:r>
                      <a:r>
                        <a:rPr lang="pt-BR" sz="1100" u="none" strike="noStrike" dirty="0" err="1">
                          <a:effectLst/>
                        </a:rPr>
                        <a:t>Lanxess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2.878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2.868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</a:t>
                      </a:r>
                      <a:r>
                        <a:rPr lang="pt-BR" sz="1100" u="none" strike="noStrike" dirty="0" err="1">
                          <a:effectLst/>
                        </a:rPr>
                        <a:t>Lanxess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20.769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20.770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</a:t>
                      </a:r>
                      <a:r>
                        <a:rPr lang="pt-BR" sz="1100" u="none" strike="noStrike" dirty="0" err="1">
                          <a:effectLst/>
                        </a:rPr>
                        <a:t>Ultrafertil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14.102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16.499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Petros Copesul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</a:t>
                      </a:r>
                      <a:r>
                        <a:rPr lang="pt-BR" sz="1100" u="none" strike="noStrike" dirty="0" err="1">
                          <a:effectLst/>
                        </a:rPr>
                        <a:t>Transpetro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</a:t>
                      </a:r>
                      <a:r>
                        <a:rPr lang="pt-BR" sz="1100" u="none" strike="noStrike" dirty="0" err="1">
                          <a:effectLst/>
                        </a:rPr>
                        <a:t>IBPprev</a:t>
                      </a:r>
                      <a:r>
                        <a:rPr lang="pt-BR" sz="1100" u="none" strike="noStrike" dirty="0">
                          <a:effectLst/>
                        </a:rPr>
                        <a:t> Associados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Plano Misto Sanasa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2.711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2.081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Plano TERMOprev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Plano FIEPEprev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2.765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2.414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Plano Petros-2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781.853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71.814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0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Plano ANAPARprev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2.963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2.849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2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Plano </a:t>
                      </a:r>
                      <a:r>
                        <a:rPr lang="pt-BR" sz="1100" u="none" strike="noStrike" dirty="0" err="1">
                          <a:effectLst/>
                        </a:rPr>
                        <a:t>PTAprev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1.810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1.754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3.060.043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2.950.036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023992" y="2060848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latin typeface="+mj-lt"/>
              </a:rPr>
              <a:t>A carteira de empréstimos a participantes está composta em 31 de dezembro de 2018 por 70.475 contratos com prazo médio de 110 meses e taxa de remuneração média de 0,59% a.m., acrescido da variação do IPCA com defasagem de dois meses.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23992" y="40050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 smtClean="0">
                <a:latin typeface="+mj-lt"/>
              </a:rPr>
              <a:t>Os empréstimos e financiamentos correspondem a 4,11% do total de recursos garantidores*.</a:t>
            </a:r>
            <a:endParaRPr lang="pt-BR" i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84032" y="4928394"/>
            <a:ext cx="54726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50" i="1" dirty="0" smtClean="0">
                <a:latin typeface="+mj-lt"/>
              </a:rPr>
              <a:t>* Percentuais de 2017 e 2018;</a:t>
            </a:r>
          </a:p>
          <a:p>
            <a:pPr algn="just"/>
            <a:endParaRPr lang="pt-BR" sz="400" i="1" dirty="0" smtClean="0">
              <a:latin typeface="+mj-lt"/>
            </a:endParaRPr>
          </a:p>
          <a:p>
            <a:pPr algn="just"/>
            <a:r>
              <a:rPr lang="pt-BR" sz="750" i="1" dirty="0" smtClean="0">
                <a:latin typeface="+mj-lt"/>
              </a:rPr>
              <a:t>* Recursos Garantidores = Disponível + Realizável do Programa de Investimentos – Exigível Operacional de Programa de Investimentos </a:t>
            </a:r>
            <a:endParaRPr lang="pt-BR" sz="75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166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05" y="866775"/>
            <a:ext cx="4371975" cy="5991225"/>
          </a:xfrm>
          <a:prstGeom prst="rect">
            <a:avLst/>
          </a:prstGeom>
        </p:spPr>
      </p:pic>
      <p:sp>
        <p:nvSpPr>
          <p:cNvPr id="6" name="Texto Explicativo 1 5"/>
          <p:cNvSpPr/>
          <p:nvPr/>
        </p:nvSpPr>
        <p:spPr>
          <a:xfrm>
            <a:off x="561505" y="2335331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-220705"/>
              <a:gd name="adj4" fmla="val 326873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/>
          <p:cNvSpPr/>
          <p:nvPr/>
        </p:nvSpPr>
        <p:spPr>
          <a:xfrm>
            <a:off x="5497595" y="1025041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05607" y="1169057"/>
            <a:ext cx="3582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Participantes com ao menos 12 contribuições mensais;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Com reserva mínima de R$ 7 mil;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Idade entre 18 e 64 anos.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10" name="Texto Explicativo 1 9"/>
          <p:cNvSpPr/>
          <p:nvPr/>
        </p:nvSpPr>
        <p:spPr>
          <a:xfrm>
            <a:off x="2479430" y="2461842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52562"/>
              <a:gd name="adj4" fmla="val 327732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7452656" y="2057400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668680" y="2138552"/>
            <a:ext cx="35828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Mínimo 7 mil;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Máx.: 4 vezes a remuneração servidor.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Crédito condicionado á reserva do participante e á disponibilidade de margem consignável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5445208" y="3168939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539605" y="3336753"/>
            <a:ext cx="3582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Debitadas no contracheque do servidor ativo ou para o assistido, na folha de benefícios do </a:t>
            </a:r>
            <a:r>
              <a:rPr lang="pt-BR" sz="1500" b="1" dirty="0" err="1" smtClean="0">
                <a:solidFill>
                  <a:schemeClr val="tx2"/>
                </a:solidFill>
              </a:rPr>
              <a:t>Funpresp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15" name="Texto Explicativo 1 14"/>
          <p:cNvSpPr/>
          <p:nvPr/>
        </p:nvSpPr>
        <p:spPr>
          <a:xfrm>
            <a:off x="3643657" y="3307821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139511"/>
              <a:gd name="adj4" fmla="val 123267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273276" y="4369048"/>
            <a:ext cx="3582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Momento da concessão debitadas: taxa de </a:t>
            </a:r>
            <a:r>
              <a:rPr lang="pt-BR" sz="1500" b="1" dirty="0" err="1" smtClean="0">
                <a:solidFill>
                  <a:schemeClr val="tx2"/>
                </a:solidFill>
              </a:rPr>
              <a:t>adm</a:t>
            </a:r>
            <a:r>
              <a:rPr lang="pt-BR" sz="1500" b="1" dirty="0" smtClean="0">
                <a:solidFill>
                  <a:schemeClr val="tx2"/>
                </a:solidFill>
              </a:rPr>
              <a:t>, </a:t>
            </a:r>
            <a:r>
              <a:rPr lang="pt-BR" sz="1500" b="1" u="sng" dirty="0" smtClean="0">
                <a:solidFill>
                  <a:schemeClr val="tx2"/>
                </a:solidFill>
              </a:rPr>
              <a:t>taxa fundo de liquidez/quitação por morte</a:t>
            </a:r>
            <a:r>
              <a:rPr lang="pt-BR" sz="1500" b="1" dirty="0" smtClean="0">
                <a:solidFill>
                  <a:schemeClr val="tx2"/>
                </a:solidFill>
              </a:rPr>
              <a:t>, e IOF. Saldo devedor: juros 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17" name="Texto Explicativo 1 16"/>
          <p:cNvSpPr/>
          <p:nvPr/>
        </p:nvSpPr>
        <p:spPr>
          <a:xfrm>
            <a:off x="791427" y="4292765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98107"/>
              <a:gd name="adj4" fmla="val 297664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esquerda 17"/>
          <p:cNvSpPr/>
          <p:nvPr/>
        </p:nvSpPr>
        <p:spPr>
          <a:xfrm>
            <a:off x="5216110" y="4292765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/>
          <p:cNvSpPr/>
          <p:nvPr/>
        </p:nvSpPr>
        <p:spPr>
          <a:xfrm>
            <a:off x="8928931" y="3940493"/>
            <a:ext cx="216024" cy="122413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9036943" y="4096656"/>
            <a:ext cx="276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Sistema de Amortização Constante: principal restituído em valores iguais e prestações decrescentes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21" name="Texto Explicativo 1 20"/>
          <p:cNvSpPr/>
          <p:nvPr/>
        </p:nvSpPr>
        <p:spPr>
          <a:xfrm>
            <a:off x="2583120" y="4292764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81545"/>
              <a:gd name="adj4" fmla="val 423092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/>
          <p:cNvSpPr/>
          <p:nvPr/>
        </p:nvSpPr>
        <p:spPr>
          <a:xfrm>
            <a:off x="5661232" y="5382729"/>
            <a:ext cx="172898" cy="515795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713619" y="5483823"/>
            <a:ext cx="3582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Multa e juros de mora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24" name="Texto Explicativo 1 23"/>
          <p:cNvSpPr/>
          <p:nvPr/>
        </p:nvSpPr>
        <p:spPr>
          <a:xfrm>
            <a:off x="1959950" y="5226706"/>
            <a:ext cx="1499115" cy="311053"/>
          </a:xfrm>
          <a:prstGeom prst="borderCallout1">
            <a:avLst>
              <a:gd name="adj1" fmla="val 4067"/>
              <a:gd name="adj2" fmla="val 99709"/>
              <a:gd name="adj3" fmla="val 127090"/>
              <a:gd name="adj4" fmla="val 240964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84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81" y="1004552"/>
            <a:ext cx="7292626" cy="5704232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>
            <a:off x="8258907" y="4530386"/>
            <a:ext cx="229417" cy="907606"/>
          </a:xfrm>
          <a:prstGeom prst="lef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36380" y="4591774"/>
            <a:ext cx="380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0,7% de 1,02 bilhão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500" b="1" dirty="0" smtClean="0">
                <a:solidFill>
                  <a:schemeClr val="tx2"/>
                </a:solidFill>
              </a:rPr>
              <a:t>= R$ 7,1 milhões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8" name="Texto Explicativo 1 7"/>
          <p:cNvSpPr/>
          <p:nvPr/>
        </p:nvSpPr>
        <p:spPr>
          <a:xfrm>
            <a:off x="3816567" y="5437992"/>
            <a:ext cx="1592055" cy="230623"/>
          </a:xfrm>
          <a:prstGeom prst="borderCallout1">
            <a:avLst>
              <a:gd name="adj1" fmla="val 4067"/>
              <a:gd name="adj2" fmla="val 99709"/>
              <a:gd name="adj3" fmla="val -184383"/>
              <a:gd name="adj4" fmla="val 277776"/>
            </a:avLst>
          </a:prstGeom>
          <a:solidFill>
            <a:schemeClr val="accent1">
              <a:alpha val="13000"/>
            </a:scheme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786191" y="2584174"/>
            <a:ext cx="202758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Carteira da FUNPRESP-EXE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098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20" y="992440"/>
            <a:ext cx="11663193" cy="586556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172278" y="5102087"/>
            <a:ext cx="702365" cy="53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939130" y="3925220"/>
            <a:ext cx="2027583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Todo segmento RPC...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684913" y="412124"/>
            <a:ext cx="1043188" cy="56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Fonte: </a:t>
            </a:r>
            <a:r>
              <a:rPr lang="pt-BR" dirty="0" err="1" smtClean="0"/>
              <a:t>Abrapp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40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445824" y="117201"/>
            <a:ext cx="261730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Todo segmento EFPC...</a:t>
            </a:r>
          </a:p>
          <a:p>
            <a:pPr algn="ctr"/>
            <a:r>
              <a:rPr lang="pt-BR" dirty="0" smtClean="0"/>
              <a:t>R$ 21 BILHÕES, 2,4% CARTEIRA TOTAL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35" y="1453602"/>
            <a:ext cx="11231893" cy="5503877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128870" y="5237186"/>
            <a:ext cx="702365" cy="53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62175" y="785131"/>
            <a:ext cx="1043188" cy="56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Fonte: </a:t>
            </a:r>
            <a:r>
              <a:rPr lang="pt-BR" dirty="0" err="1" smtClean="0"/>
              <a:t>Abrapp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113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7" y="981116"/>
            <a:ext cx="11471866" cy="313793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-342298" y="3060656"/>
            <a:ext cx="702365" cy="53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12" y="4119046"/>
            <a:ext cx="10861575" cy="234065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84913" y="412124"/>
            <a:ext cx="1043188" cy="56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Fonte: </a:t>
            </a:r>
            <a:r>
              <a:rPr lang="pt-BR" dirty="0" err="1" smtClean="0"/>
              <a:t>Abrapp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603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46222" y="1000915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Regulação vinculação bens direitos e ativos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4953522"/>
              </p:ext>
            </p:extLst>
          </p:nvPr>
        </p:nvGraphicFramePr>
        <p:xfrm>
          <a:off x="173956" y="1708801"/>
          <a:ext cx="11844087" cy="612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46222" y="1000915"/>
            <a:ext cx="123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Regulação vinculação bens direitos e ativos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54686225"/>
              </p:ext>
            </p:extLst>
          </p:nvPr>
        </p:nvGraphicFramePr>
        <p:xfrm>
          <a:off x="173956" y="1708802"/>
          <a:ext cx="11844087" cy="447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53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0032794"/>
              </p:ext>
            </p:extLst>
          </p:nvPr>
        </p:nvGraphicFramePr>
        <p:xfrm>
          <a:off x="746975" y="953036"/>
          <a:ext cx="11204619" cy="62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000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5307" y="2125014"/>
            <a:ext cx="3966693" cy="2730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VINCULAR BENS, DIREITOS E ATIVOS AO RPPS?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81990" y="2125013"/>
            <a:ext cx="3966693" cy="2730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VINCULAR O PRODUTO DE BENS, DIREITOS E ATIVOS AO RPPS?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Multiplicar 6"/>
          <p:cNvSpPr/>
          <p:nvPr/>
        </p:nvSpPr>
        <p:spPr>
          <a:xfrm>
            <a:off x="4274714" y="1648494"/>
            <a:ext cx="2704562" cy="36833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3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357631" y="2709393"/>
            <a:ext cx="3837904" cy="32454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000" dirty="0" smtClean="0">
                <a:solidFill>
                  <a:schemeClr val="bg1"/>
                </a:solidFill>
              </a:rPr>
              <a:t>RECURSOS VINCULADOS AO RPPS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938549" y="1806262"/>
            <a:ext cx="3837904" cy="32454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RECURSOS E RECEITAS DO ENTE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9699" y="2105561"/>
            <a:ext cx="846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 COM A PEC Nº 06/2019</a:t>
            </a:r>
          </a:p>
        </p:txBody>
      </p:sp>
    </p:spTree>
    <p:extLst>
      <p:ext uri="{BB962C8B-B14F-4D97-AF65-F5344CB8AC3E}">
        <p14:creationId xmlns:p14="http://schemas.microsoft.com/office/powerpoint/2010/main" val="252853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2295</Words>
  <Application>Microsoft Office PowerPoint</Application>
  <PresentationFormat>Widescreen</PresentationFormat>
  <Paragraphs>301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Vínculos</vt:lpstr>
      </vt:variant>
      <vt:variant>
        <vt:i4>4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Gisha</vt:lpstr>
      <vt:lpstr>Wingdings</vt:lpstr>
      <vt:lpstr>Tema do Office</vt:lpstr>
      <vt:lpstr>C:\Users\luiz.filho\Desktop\Pasta1!Plan2![Pasta1]Plan2 Gráfico 1</vt:lpstr>
      <vt:lpstr>C:\Users\luiz.filho\Desktop\Pasta1!Plan3![Pasta1]Plan3 Gráfico 2</vt:lpstr>
      <vt:lpstr>C:\Users\luiz.filho\Desktop\Pasta1!Plan5![Pasta1]Plan5 Gráfico 1</vt:lpstr>
      <vt:lpstr>C:\Users\luiz.filho\Desktop\Pasta1!Plan6![Pasta1]Plan6 Gráfico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MPS</cp:lastModifiedBy>
  <cp:revision>44</cp:revision>
  <dcterms:created xsi:type="dcterms:W3CDTF">2019-05-07T17:44:33Z</dcterms:created>
  <dcterms:modified xsi:type="dcterms:W3CDTF">2019-06-27T23:41:45Z</dcterms:modified>
</cp:coreProperties>
</file>